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4"/>
  </p:notesMasterIdLst>
  <p:sldIdLst>
    <p:sldId id="256" r:id="rId2"/>
    <p:sldId id="260" r:id="rId3"/>
    <p:sldId id="275" r:id="rId4"/>
    <p:sldId id="289" r:id="rId5"/>
    <p:sldId id="290" r:id="rId6"/>
    <p:sldId id="266" r:id="rId7"/>
    <p:sldId id="276" r:id="rId8"/>
    <p:sldId id="261" r:id="rId9"/>
    <p:sldId id="267" r:id="rId10"/>
    <p:sldId id="280" r:id="rId11"/>
    <p:sldId id="281" r:id="rId12"/>
    <p:sldId id="277" r:id="rId13"/>
    <p:sldId id="262" r:id="rId14"/>
    <p:sldId id="282" r:id="rId15"/>
    <p:sldId id="291" r:id="rId16"/>
    <p:sldId id="283" r:id="rId17"/>
    <p:sldId id="284" r:id="rId18"/>
    <p:sldId id="286" r:id="rId19"/>
    <p:sldId id="287" r:id="rId20"/>
    <p:sldId id="288" r:id="rId21"/>
    <p:sldId id="285" r:id="rId22"/>
    <p:sldId id="259" r:id="rId2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3521" userDrawn="1">
          <p15:clr>
            <a:srgbClr val="A4A3A4"/>
          </p15:clr>
        </p15:guide>
        <p15:guide id="4" pos="211" userDrawn="1">
          <p15:clr>
            <a:srgbClr val="A4A3A4"/>
          </p15:clr>
        </p15:guide>
        <p15:guide id="5" pos="7469" userDrawn="1">
          <p15:clr>
            <a:srgbClr val="A4A3A4"/>
          </p15:clr>
        </p15:guide>
        <p15:guide id="6"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5B2"/>
    <a:srgbClr val="CDCAC3"/>
    <a:srgbClr val="466E7A"/>
    <a:srgbClr val="F5F0EA"/>
    <a:srgbClr val="5D91A1"/>
    <a:srgbClr val="00B050"/>
    <a:srgbClr val="676661"/>
    <a:srgbClr val="3C5E68"/>
    <a:srgbClr val="777671"/>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91510" autoAdjust="0"/>
  </p:normalViewPr>
  <p:slideViewPr>
    <p:cSldViewPr snapToGrid="0" snapToObjects="1">
      <p:cViewPr>
        <p:scale>
          <a:sx n="67" d="100"/>
          <a:sy n="67" d="100"/>
        </p:scale>
        <p:origin x="681" y="678"/>
      </p:cViewPr>
      <p:guideLst>
        <p:guide pos="3840"/>
        <p:guide orient="horz" pos="2160"/>
        <p:guide orient="horz" pos="3521"/>
        <p:guide pos="211"/>
        <p:guide pos="7469"/>
        <p:guide orient="horz" pos="23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0E476-DBBF-42C4-9842-0751DB9A0A97}" type="datetimeFigureOut">
              <a:rPr lang="zh-CN" altLang="en-US" smtClean="0"/>
              <a:t>2018/4/26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14805-A067-454A-9D69-29B08616F17D}" type="slidenum">
              <a:rPr lang="zh-CN" altLang="en-US" smtClean="0"/>
              <a:t>‹#›</a:t>
            </a:fld>
            <a:endParaRPr lang="zh-CN" altLang="en-US"/>
          </a:p>
        </p:txBody>
      </p:sp>
    </p:spTree>
    <p:extLst>
      <p:ext uri="{BB962C8B-B14F-4D97-AF65-F5344CB8AC3E}">
        <p14:creationId xmlns:p14="http://schemas.microsoft.com/office/powerpoint/2010/main" val="239590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a:t>
            </a:fld>
            <a:endParaRPr lang="zh-CN" altLang="en-US"/>
          </a:p>
        </p:txBody>
      </p:sp>
    </p:spTree>
    <p:extLst>
      <p:ext uri="{BB962C8B-B14F-4D97-AF65-F5344CB8AC3E}">
        <p14:creationId xmlns:p14="http://schemas.microsoft.com/office/powerpoint/2010/main" val="330264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地图加载实时性</a:t>
            </a:r>
            <a:r>
              <a:rPr lang="en-US" altLang="zh-CN" dirty="0"/>
              <a:t>-</a:t>
            </a:r>
            <a:r>
              <a:rPr lang="zh-CN" altLang="en-US" dirty="0"/>
              <a:t>如果不在科大，而在别的有</a:t>
            </a:r>
            <a:r>
              <a:rPr lang="en-US" altLang="zh-CN" dirty="0"/>
              <a:t>3D</a:t>
            </a:r>
            <a:r>
              <a:rPr lang="zh-CN" altLang="en-US" dirty="0"/>
              <a:t>地图的地方，那么动态加载地图就不得不考虑地图的实时性。地图采取预加载</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18</a:t>
            </a:fld>
            <a:endParaRPr lang="zh-CN" altLang="en-US"/>
          </a:p>
        </p:txBody>
      </p:sp>
    </p:spTree>
    <p:extLst>
      <p:ext uri="{BB962C8B-B14F-4D97-AF65-F5344CB8AC3E}">
        <p14:creationId xmlns:p14="http://schemas.microsoft.com/office/powerpoint/2010/main" val="245035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ctr"/>
            <a:r>
              <a:rPr lang="zh-CN" altLang="en-US" sz="1200" b="0" i="0" kern="1200" dirty="0">
                <a:solidFill>
                  <a:schemeClr val="tx1"/>
                </a:solidFill>
                <a:effectLst/>
                <a:latin typeface="+mn-lt"/>
                <a:ea typeface="+mn-ea"/>
                <a:cs typeface="+mn-cs"/>
              </a:rPr>
              <a:t>数据传输实时性：</a:t>
            </a:r>
            <a:endParaRPr lang="en-US" altLang="zh-CN" sz="1200" b="0" i="0" kern="1200" dirty="0">
              <a:solidFill>
                <a:schemeClr val="tx1"/>
              </a:solidFill>
              <a:effectLst/>
              <a:latin typeface="+mn-lt"/>
              <a:ea typeface="+mn-ea"/>
              <a:cs typeface="+mn-cs"/>
            </a:endParaRPr>
          </a:p>
          <a:p>
            <a:pPr rtl="0" fontAlgn="ctr"/>
            <a:r>
              <a:rPr lang="en-US" altLang="zh-CN" sz="1200" b="0" i="0" kern="1200" dirty="0">
                <a:solidFill>
                  <a:schemeClr val="tx1"/>
                </a:solidFill>
                <a:effectLst/>
                <a:latin typeface="+mn-lt"/>
                <a:ea typeface="+mn-ea"/>
                <a:cs typeface="+mn-cs"/>
              </a:rPr>
              <a:t>1. </a:t>
            </a:r>
            <a:r>
              <a:rPr lang="zh-CN" altLang="zh-CN" sz="1200" b="0" i="0" kern="1200" dirty="0">
                <a:solidFill>
                  <a:schemeClr val="tx1"/>
                </a:solidFill>
                <a:effectLst/>
                <a:latin typeface="+mn-lt"/>
                <a:ea typeface="+mn-ea"/>
                <a:cs typeface="+mn-cs"/>
              </a:rPr>
              <a:t>微型无人机的螺旋桨（旋翼）桨尖速度一般在1/3马赫，具有相当强的破坏性，因此必须对微型无人机进行实时监视和干预</a:t>
            </a:r>
          </a:p>
          <a:p>
            <a:r>
              <a:rPr lang="en-US" altLang="zh-CN" sz="1200" kern="1200" dirty="0">
                <a:solidFill>
                  <a:schemeClr val="tx1"/>
                </a:solidFill>
                <a:effectLst/>
                <a:latin typeface="+mn-lt"/>
                <a:ea typeface="+mn-ea"/>
                <a:cs typeface="+mn-cs"/>
              </a:rPr>
              <a:t> </a:t>
            </a:r>
          </a:p>
          <a:p>
            <a:pPr rtl="0" fontAlgn="ctr"/>
            <a:r>
              <a:rPr lang="en-US" altLang="zh-CN" sz="1200" b="0" i="0" kern="1200" dirty="0">
                <a:solidFill>
                  <a:schemeClr val="tx1"/>
                </a:solidFill>
                <a:effectLst/>
                <a:latin typeface="+mn-lt"/>
                <a:ea typeface="+mn-ea"/>
                <a:cs typeface="+mn-cs"/>
              </a:rPr>
              <a:t>2. MAV</a:t>
            </a:r>
            <a:r>
              <a:rPr lang="zh-CN" altLang="zh-CN" sz="1200" b="0" i="0" kern="1200" dirty="0">
                <a:solidFill>
                  <a:schemeClr val="tx1"/>
                </a:solidFill>
                <a:effectLst/>
                <a:latin typeface="+mn-lt"/>
                <a:ea typeface="+mn-ea"/>
                <a:cs typeface="+mn-cs"/>
              </a:rPr>
              <a:t>Link最大支持250kbps的传输速率，且可以自动调整传输速率，实时性很强。MAVLink对物理层进行了详细地规定，包括支持的设备类型等信息，保证对设备的良好支持，并使用硬解析保证了编解码的快速可靠。</a:t>
            </a:r>
          </a:p>
          <a:p>
            <a:endParaRPr lang="en-US" altLang="zh-CN" dirty="0"/>
          </a:p>
          <a:p>
            <a:pPr marL="228600" indent="-228600">
              <a:buAutoNum type="arabicPeriod"/>
            </a:pPr>
            <a:r>
              <a:rPr lang="en-US" altLang="zh-CN" dirty="0"/>
              <a:t>Len - payload </a:t>
            </a:r>
            <a:r>
              <a:rPr lang="zh-CN" altLang="en-US" dirty="0"/>
              <a:t>的字节长度 </a:t>
            </a:r>
            <a:r>
              <a:rPr lang="en-US" altLang="zh-CN" dirty="0"/>
              <a:t>0-255</a:t>
            </a:r>
          </a:p>
          <a:p>
            <a:pPr marL="228600" indent="-228600">
              <a:buAutoNum type="arabicPeriod"/>
            </a:pPr>
            <a:r>
              <a:rPr lang="en-US" altLang="zh-CN" sz="1200" b="0" i="0" u="none" strike="noStrike" kern="1200" dirty="0" err="1">
                <a:solidFill>
                  <a:schemeClr val="tx1"/>
                </a:solidFill>
                <a:effectLst/>
                <a:latin typeface="+mn-lt"/>
                <a:ea typeface="+mn-ea"/>
                <a:cs typeface="+mn-cs"/>
              </a:rPr>
              <a:t>Seq</a:t>
            </a:r>
            <a:r>
              <a:rPr lang="en-US" altLang="zh-CN" sz="1200" b="0" i="0" u="none" strike="noStrike" kern="1200" dirty="0">
                <a:solidFill>
                  <a:schemeClr val="tx1"/>
                </a:solidFill>
                <a:effectLst/>
                <a:latin typeface="+mn-lt"/>
                <a:ea typeface="+mn-ea"/>
                <a:cs typeface="+mn-cs"/>
              </a:rPr>
              <a:t> - </a:t>
            </a:r>
            <a:r>
              <a:rPr lang="zh-CN" altLang="en-US" sz="1200" b="0" i="0" u="none" strike="noStrike" kern="1200" dirty="0">
                <a:solidFill>
                  <a:schemeClr val="tx1"/>
                </a:solidFill>
                <a:effectLst/>
                <a:latin typeface="+mn-lt"/>
                <a:ea typeface="+mn-ea"/>
                <a:cs typeface="+mn-cs"/>
              </a:rPr>
              <a:t>每次发完一个消息，这个字节的内容会加</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，加到</a:t>
            </a:r>
            <a:r>
              <a:rPr lang="en-US" altLang="zh-CN" sz="1200" b="0" i="0" u="none" strike="noStrike" kern="1200" dirty="0">
                <a:solidFill>
                  <a:schemeClr val="tx1"/>
                </a:solidFill>
                <a:effectLst/>
                <a:latin typeface="+mn-lt"/>
                <a:ea typeface="+mn-ea"/>
                <a:cs typeface="+mn-cs"/>
              </a:rPr>
              <a:t>255</a:t>
            </a:r>
            <a:r>
              <a:rPr lang="zh-CN" altLang="en-US" sz="1200" b="0" i="0" u="none" strike="noStrike" kern="1200" dirty="0">
                <a:solidFill>
                  <a:schemeClr val="tx1"/>
                </a:solidFill>
                <a:effectLst/>
                <a:latin typeface="+mn-lt"/>
                <a:ea typeface="+mn-ea"/>
                <a:cs typeface="+mn-cs"/>
              </a:rPr>
              <a:t>后会从</a:t>
            </a:r>
            <a:r>
              <a:rPr lang="en-US" altLang="zh-CN" sz="1200" b="0" i="0" u="none" strike="noStrike" kern="1200" dirty="0">
                <a:solidFill>
                  <a:schemeClr val="tx1"/>
                </a:solidFill>
                <a:effectLst/>
                <a:latin typeface="+mn-lt"/>
                <a:ea typeface="+mn-ea"/>
                <a:cs typeface="+mn-cs"/>
              </a:rPr>
              <a:t>0</a:t>
            </a:r>
            <a:r>
              <a:rPr lang="zh-CN" altLang="en-US" sz="1200" b="0" i="0" u="none" strike="noStrike" kern="1200" dirty="0">
                <a:solidFill>
                  <a:schemeClr val="tx1"/>
                </a:solidFill>
                <a:effectLst/>
                <a:latin typeface="+mn-lt"/>
                <a:ea typeface="+mn-ea"/>
                <a:cs typeface="+mn-cs"/>
              </a:rPr>
              <a:t>重新开始。这个序号用于</a:t>
            </a:r>
            <a:r>
              <a:rPr lang="en-US" altLang="zh-CN" sz="1200" b="0" i="0" u="none" strike="noStrike" kern="1200" dirty="0" err="1">
                <a:solidFill>
                  <a:schemeClr val="tx1"/>
                </a:solidFill>
                <a:effectLst/>
                <a:latin typeface="+mn-lt"/>
                <a:ea typeface="+mn-ea"/>
                <a:cs typeface="+mn-cs"/>
              </a:rPr>
              <a:t>mavlink</a:t>
            </a:r>
            <a:r>
              <a:rPr lang="zh-CN" altLang="en-US" sz="1200" b="0" i="0" u="none" strike="noStrike" kern="1200" dirty="0">
                <a:solidFill>
                  <a:schemeClr val="tx1"/>
                </a:solidFill>
                <a:effectLst/>
                <a:latin typeface="+mn-lt"/>
                <a:ea typeface="+mn-ea"/>
                <a:cs typeface="+mn-cs"/>
              </a:rPr>
              <a:t>消息帧接收端计算消息丢失比例用的，相当于是信号强度。</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sz="1200" b="0" i="0" u="none" strike="noStrike" kern="1200" dirty="0">
                <a:solidFill>
                  <a:schemeClr val="tx1"/>
                </a:solidFill>
                <a:effectLst/>
                <a:latin typeface="+mn-lt"/>
                <a:ea typeface="+mn-ea"/>
                <a:cs typeface="+mn-cs"/>
              </a:rPr>
              <a:t>Sys – </a:t>
            </a:r>
            <a:r>
              <a:rPr lang="zh-CN" altLang="en-US" sz="1200" b="0" i="0" u="none" strike="noStrike" kern="1200" dirty="0">
                <a:solidFill>
                  <a:schemeClr val="tx1"/>
                </a:solidFill>
                <a:effectLst/>
                <a:latin typeface="+mn-lt"/>
                <a:ea typeface="+mn-ea"/>
                <a:cs typeface="+mn-cs"/>
              </a:rPr>
              <a:t>系统组件</a:t>
            </a:r>
            <a:r>
              <a:rPr lang="en-US" altLang="zh-CN" sz="1200" b="0" i="0" u="none" strike="noStrike" kern="1200" dirty="0">
                <a:solidFill>
                  <a:schemeClr val="tx1"/>
                </a:solidFill>
                <a:effectLst/>
                <a:latin typeface="+mn-lt"/>
                <a:ea typeface="+mn-ea"/>
                <a:cs typeface="+mn-cs"/>
              </a:rPr>
              <a:t>ID</a:t>
            </a:r>
          </a:p>
          <a:p>
            <a:pPr marL="228600" indent="-228600">
              <a:buAutoNum type="arabicPeriod"/>
            </a:pPr>
            <a:r>
              <a:rPr lang="en-US" altLang="zh-CN" sz="1200" b="0" i="0" u="none" strike="noStrike" kern="1200" dirty="0">
                <a:solidFill>
                  <a:schemeClr val="tx1"/>
                </a:solidFill>
                <a:effectLst/>
                <a:latin typeface="+mn-lt"/>
                <a:ea typeface="+mn-ea"/>
                <a:cs typeface="+mn-cs"/>
              </a:rPr>
              <a:t>Comp – </a:t>
            </a:r>
            <a:r>
              <a:rPr lang="zh-CN" altLang="en-US" sz="1200" b="0" i="0" u="none" strike="noStrike" kern="1200" dirty="0">
                <a:solidFill>
                  <a:schemeClr val="tx1"/>
                </a:solidFill>
                <a:effectLst/>
                <a:latin typeface="+mn-lt"/>
                <a:ea typeface="+mn-ea"/>
                <a:cs typeface="+mn-cs"/>
              </a:rPr>
              <a:t>组件</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e.g. camera </a:t>
            </a:r>
            <a:r>
              <a:rPr lang="en-US" altLang="zh-CN" sz="1200" b="0" i="0" u="none" strike="noStrike" kern="1200" dirty="0" err="1">
                <a:solidFill>
                  <a:schemeClr val="tx1"/>
                </a:solidFill>
                <a:effectLst/>
                <a:latin typeface="+mn-lt"/>
                <a:ea typeface="+mn-ea"/>
                <a:cs typeface="+mn-cs"/>
              </a:rPr>
              <a:t>etc</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t>
            </a:r>
          </a:p>
          <a:p>
            <a:pPr marL="228600" indent="-228600">
              <a:buAutoNum type="arabicPeriod"/>
            </a:pPr>
            <a:r>
              <a:rPr lang="en-US" altLang="zh-CN" sz="1200" b="0" i="0" u="none" strike="noStrike" kern="1200" dirty="0" err="1">
                <a:solidFill>
                  <a:schemeClr val="tx1"/>
                </a:solidFill>
                <a:effectLst/>
                <a:latin typeface="+mn-lt"/>
                <a:ea typeface="+mn-ea"/>
                <a:cs typeface="+mn-cs"/>
              </a:rPr>
              <a:t>Msg</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message ID</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 </a:t>
            </a:r>
            <a:r>
              <a:rPr lang="zh-CN" altLang="en-US" sz="1200" b="0" i="0" u="none" strike="noStrike" kern="1200" dirty="0">
                <a:solidFill>
                  <a:schemeClr val="tx1"/>
                </a:solidFill>
                <a:effectLst/>
                <a:latin typeface="+mn-lt"/>
                <a:ea typeface="+mn-ea"/>
                <a:cs typeface="+mn-cs"/>
              </a:rPr>
              <a:t>注意它和序号是不同的，这个字节很重要，</a:t>
            </a:r>
            <a:r>
              <a:rPr lang="en-US" altLang="zh-CN" sz="1200" b="0" i="0" u="none" strike="noStrike" kern="1200" dirty="0" err="1">
                <a:solidFill>
                  <a:schemeClr val="tx1"/>
                </a:solidFill>
                <a:effectLst/>
                <a:latin typeface="+mn-lt"/>
                <a:ea typeface="+mn-ea"/>
                <a:cs typeface="+mn-cs"/>
              </a:rPr>
              <a:t>mavlink</a:t>
            </a:r>
            <a:r>
              <a:rPr lang="zh-CN" altLang="en-US" sz="1200" b="0" i="0" u="none" strike="noStrike" kern="1200" dirty="0">
                <a:solidFill>
                  <a:schemeClr val="tx1"/>
                </a:solidFill>
                <a:effectLst/>
                <a:latin typeface="+mn-lt"/>
                <a:ea typeface="+mn-ea"/>
                <a:cs typeface="+mn-cs"/>
              </a:rPr>
              <a:t>消息帧接收端要根据这个编号来确定有效载荷里到底放了什么消息包并根据编号选择对应的方式来处理有效载荷里的信息包。</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sz="1200" b="0" i="0" u="none" strike="noStrike" kern="1200" dirty="0">
                <a:solidFill>
                  <a:schemeClr val="tx1"/>
                </a:solidFill>
                <a:effectLst/>
                <a:latin typeface="+mn-lt"/>
                <a:ea typeface="+mn-ea"/>
                <a:cs typeface="+mn-cs"/>
              </a:rPr>
              <a:t>Payload - </a:t>
            </a:r>
            <a:r>
              <a:rPr lang="zh-CN" altLang="en-US" sz="1200" b="0" i="0" u="none" strike="noStrike" kern="1200" dirty="0">
                <a:solidFill>
                  <a:schemeClr val="tx1"/>
                </a:solidFill>
                <a:effectLst/>
                <a:latin typeface="+mn-lt"/>
                <a:ea typeface="+mn-ea"/>
                <a:cs typeface="+mn-cs"/>
              </a:rPr>
              <a:t>称作有效载荷，要用的数据在有效载荷里面</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dirty="0"/>
              <a:t>CKA</a:t>
            </a:r>
            <a:r>
              <a:rPr lang="zh-CN" altLang="en-US" dirty="0"/>
              <a:t>， </a:t>
            </a:r>
            <a:r>
              <a:rPr lang="en-US" altLang="zh-CN" dirty="0"/>
              <a:t>CKB</a:t>
            </a:r>
            <a:r>
              <a:rPr lang="zh-CN" altLang="en-US" dirty="0"/>
              <a:t>校验</a:t>
            </a:r>
            <a:endParaRPr lang="en-US" altLang="zh-CN" dirty="0"/>
          </a:p>
          <a:p>
            <a:pPr marL="228600" indent="-228600">
              <a:buAutoNum type="arabicPeriod"/>
            </a:pPr>
            <a:endParaRPr lang="en-US" altLang="zh-CN" dirty="0"/>
          </a:p>
          <a:p>
            <a:pPr marL="0" indent="0">
              <a:buNone/>
            </a:pPr>
            <a:r>
              <a:rPr lang="en-US" altLang="zh-CN" dirty="0" err="1"/>
              <a:t>Msg</a:t>
            </a:r>
            <a:r>
              <a:rPr lang="en-US" altLang="zh-CN" dirty="0"/>
              <a:t> -</a:t>
            </a:r>
            <a:r>
              <a:rPr lang="zh-CN" altLang="en-US" sz="1200" b="0" i="0" u="none" strike="noStrike" kern="1200" dirty="0">
                <a:solidFill>
                  <a:schemeClr val="tx1"/>
                </a:solidFill>
                <a:effectLst/>
                <a:latin typeface="+mn-lt"/>
                <a:ea typeface="+mn-ea"/>
                <a:cs typeface="+mn-cs"/>
              </a:rPr>
              <a:t>先以 </a:t>
            </a:r>
            <a:r>
              <a:rPr lang="en-US" altLang="zh-CN" sz="1200" b="0" i="0" u="none" strike="noStrike" kern="1200" dirty="0">
                <a:solidFill>
                  <a:schemeClr val="tx1"/>
                </a:solidFill>
                <a:effectLst/>
                <a:latin typeface="+mn-lt"/>
                <a:ea typeface="+mn-ea"/>
                <a:cs typeface="+mn-cs"/>
              </a:rPr>
              <a:t>#0 </a:t>
            </a:r>
            <a:r>
              <a:rPr lang="zh-CN" altLang="en-US" sz="1200" b="0" i="0" u="none" strike="noStrike" kern="1200" dirty="0">
                <a:solidFill>
                  <a:schemeClr val="tx1"/>
                </a:solidFill>
                <a:effectLst/>
                <a:latin typeface="+mn-lt"/>
                <a:ea typeface="+mn-ea"/>
                <a:cs typeface="+mn-cs"/>
              </a:rPr>
              <a:t>消息为例，这个消息叫心跳包（</a:t>
            </a:r>
            <a:r>
              <a:rPr lang="en-US" altLang="zh-CN" sz="1200" b="0" i="0" u="none" strike="noStrike" kern="1200" dirty="0">
                <a:solidFill>
                  <a:schemeClr val="tx1"/>
                </a:solidFill>
                <a:effectLst/>
                <a:latin typeface="+mn-lt"/>
                <a:ea typeface="+mn-ea"/>
                <a:cs typeface="+mn-cs"/>
              </a:rPr>
              <a:t>heartbeat</a:t>
            </a:r>
            <a:r>
              <a:rPr lang="zh-CN" altLang="en-US" sz="1200" b="0" i="0" u="none" strike="noStrike" kern="1200" dirty="0">
                <a:solidFill>
                  <a:schemeClr val="tx1"/>
                </a:solidFill>
                <a:effectLst/>
                <a:latin typeface="+mn-lt"/>
                <a:ea typeface="+mn-ea"/>
                <a:cs typeface="+mn-cs"/>
              </a:rPr>
              <a:t>）。它一般用来表明发出该消息的设备是活跃的，飞行器和地面站都会发出这个信号（一般以</a:t>
            </a:r>
            <a:r>
              <a:rPr lang="en-US" altLang="zh-CN" sz="1200" b="0" i="0" u="none" strike="noStrike" kern="1200" dirty="0">
                <a:solidFill>
                  <a:schemeClr val="tx1"/>
                </a:solidFill>
                <a:effectLst/>
                <a:latin typeface="+mn-lt"/>
                <a:ea typeface="+mn-ea"/>
                <a:cs typeface="+mn-cs"/>
              </a:rPr>
              <a:t>1Hz</a:t>
            </a:r>
            <a:r>
              <a:rPr lang="zh-CN" altLang="en-US" sz="1200" b="0" i="0" u="none" strike="noStrike" kern="1200" dirty="0">
                <a:solidFill>
                  <a:schemeClr val="tx1"/>
                </a:solidFill>
                <a:effectLst/>
                <a:latin typeface="+mn-lt"/>
                <a:ea typeface="+mn-ea"/>
                <a:cs typeface="+mn-cs"/>
              </a:rPr>
              <a:t>发送），地面站和飞行器会根据是否及时收到了心跳包来判断是否和飞行器或地面站失去了联系。</a:t>
            </a:r>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19</a:t>
            </a:fld>
            <a:endParaRPr lang="zh-CN" altLang="en-US"/>
          </a:p>
        </p:txBody>
      </p:sp>
    </p:spTree>
    <p:extLst>
      <p:ext uri="{BB962C8B-B14F-4D97-AF65-F5344CB8AC3E}">
        <p14:creationId xmlns:p14="http://schemas.microsoft.com/office/powerpoint/2010/main" val="415316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树莓派可以将无人机传输过来的数据进行处理</a:t>
            </a:r>
            <a:r>
              <a:rPr lang="en-US" altLang="zh-CN" dirty="0"/>
              <a:t>-</a:t>
            </a:r>
            <a:r>
              <a:rPr lang="zh-CN" altLang="en-US" dirty="0"/>
              <a:t>比如将视频信息进行一定的压缩，使传输更加的快捷</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20</a:t>
            </a:fld>
            <a:endParaRPr lang="zh-CN" altLang="en-US"/>
          </a:p>
        </p:txBody>
      </p:sp>
    </p:spTree>
    <p:extLst>
      <p:ext uri="{BB962C8B-B14F-4D97-AF65-F5344CB8AC3E}">
        <p14:creationId xmlns:p14="http://schemas.microsoft.com/office/powerpoint/2010/main" val="3636624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类似于</a:t>
            </a:r>
            <a:r>
              <a:rPr lang="en-US" altLang="zh-CN" dirty="0"/>
              <a:t>GTA5</a:t>
            </a:r>
            <a:r>
              <a:rPr lang="zh-CN" altLang="en-US" dirty="0"/>
              <a:t>的操控模式</a:t>
            </a:r>
            <a:endParaRPr lang="en-US" altLang="zh-CN" dirty="0"/>
          </a:p>
          <a:p>
            <a:r>
              <a:rPr lang="zh-CN" altLang="en-US" dirty="0"/>
              <a:t>无人机的控制已经很成熟了，但是由于我们需要在电脑的键盘上控制，所以可能需要修改一些代码，所以还是不能无脑直接调用</a:t>
            </a:r>
            <a:endParaRPr lang="en-US" altLang="zh-CN" dirty="0"/>
          </a:p>
          <a:p>
            <a:r>
              <a:rPr lang="zh-CN" altLang="en-US" dirty="0"/>
              <a:t>直接操控无人机的是飞控，关于飞控的烧写，网上有现成的代码，用的</a:t>
            </a:r>
            <a:r>
              <a:rPr lang="en-US" altLang="zh-CN" dirty="0"/>
              <a:t>C/C++</a:t>
            </a:r>
            <a:r>
              <a:rPr lang="zh-CN" altLang="en-US" dirty="0"/>
              <a:t>，飞控接受信号协议是</a:t>
            </a:r>
            <a:r>
              <a:rPr lang="en-US" altLang="zh-CN" dirty="0" err="1"/>
              <a:t>Mavlink</a:t>
            </a:r>
            <a:r>
              <a:rPr lang="zh-CN" altLang="en-US" dirty="0"/>
              <a:t>，阅读相关需要修改的部分即可。</a:t>
            </a:r>
          </a:p>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21</a:t>
            </a:fld>
            <a:endParaRPr lang="zh-CN" altLang="en-US"/>
          </a:p>
        </p:txBody>
      </p:sp>
    </p:spTree>
    <p:extLst>
      <p:ext uri="{BB962C8B-B14F-4D97-AF65-F5344CB8AC3E}">
        <p14:creationId xmlns:p14="http://schemas.microsoft.com/office/powerpoint/2010/main" val="55789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现已有的无人机地面站，都是基于</a:t>
            </a:r>
            <a:r>
              <a:rPr lang="en-US" altLang="zh-CN" dirty="0"/>
              <a:t>2D</a:t>
            </a:r>
            <a:r>
              <a:rPr lang="zh-CN" altLang="en-US" dirty="0"/>
              <a:t>地图的，使交互感并不是那么好。</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4</a:t>
            </a:fld>
            <a:endParaRPr lang="zh-CN" altLang="en-US"/>
          </a:p>
        </p:txBody>
      </p:sp>
    </p:spTree>
    <p:extLst>
      <p:ext uri="{BB962C8B-B14F-4D97-AF65-F5344CB8AC3E}">
        <p14:creationId xmlns:p14="http://schemas.microsoft.com/office/powerpoint/2010/main" val="151740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但是如果说是</a:t>
            </a:r>
            <a:r>
              <a:rPr lang="en-US" altLang="zh-CN" dirty="0"/>
              <a:t>3D</a:t>
            </a:r>
            <a:r>
              <a:rPr lang="zh-CN" altLang="en-US" dirty="0"/>
              <a:t>地图呢</a:t>
            </a:r>
            <a:endParaRPr lang="en-US" altLang="zh-CN" dirty="0"/>
          </a:p>
          <a:p>
            <a:r>
              <a:rPr lang="zh-CN" altLang="en-US" dirty="0"/>
              <a:t>上帝视角</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5</a:t>
            </a:fld>
            <a:endParaRPr lang="zh-CN" altLang="en-US"/>
          </a:p>
        </p:txBody>
      </p:sp>
    </p:spTree>
    <p:extLst>
      <p:ext uri="{BB962C8B-B14F-4D97-AF65-F5344CB8AC3E}">
        <p14:creationId xmlns:p14="http://schemas.microsoft.com/office/powerpoint/2010/main" val="282304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比方说，去年助教他们做了裸眼</a:t>
            </a:r>
            <a:r>
              <a:rPr lang="en-US" altLang="zh-CN" dirty="0"/>
              <a:t>3D</a:t>
            </a:r>
            <a:r>
              <a:rPr lang="zh-CN" altLang="en-US" dirty="0"/>
              <a:t>，今年有一个小组做了眼球追踪，那么我们三个小组的成果能不能结合起来，打造一个仿佛让人身临其境的无人机操作环境</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6</a:t>
            </a:fld>
            <a:endParaRPr lang="zh-CN" altLang="en-US"/>
          </a:p>
        </p:txBody>
      </p:sp>
    </p:spTree>
    <p:extLst>
      <p:ext uri="{BB962C8B-B14F-4D97-AF65-F5344CB8AC3E}">
        <p14:creationId xmlns:p14="http://schemas.microsoft.com/office/powerpoint/2010/main" val="2924800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8</a:t>
            </a:fld>
            <a:endParaRPr lang="zh-CN" altLang="en-US"/>
          </a:p>
        </p:txBody>
      </p:sp>
    </p:spTree>
    <p:extLst>
      <p:ext uri="{BB962C8B-B14F-4D97-AF65-F5344CB8AC3E}">
        <p14:creationId xmlns:p14="http://schemas.microsoft.com/office/powerpoint/2010/main" val="418725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仍是第一人称视角，不是上帝视角</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11</a:t>
            </a:fld>
            <a:endParaRPr lang="zh-CN" altLang="en-US"/>
          </a:p>
        </p:txBody>
      </p:sp>
    </p:spTree>
    <p:extLst>
      <p:ext uri="{BB962C8B-B14F-4D97-AF65-F5344CB8AC3E}">
        <p14:creationId xmlns:p14="http://schemas.microsoft.com/office/powerpoint/2010/main" val="212210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14</a:t>
            </a:fld>
            <a:endParaRPr lang="zh-CN" altLang="en-US"/>
          </a:p>
        </p:txBody>
      </p:sp>
    </p:spTree>
    <p:extLst>
      <p:ext uri="{BB962C8B-B14F-4D97-AF65-F5344CB8AC3E}">
        <p14:creationId xmlns:p14="http://schemas.microsoft.com/office/powerpoint/2010/main" val="14965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unity3D</a:t>
            </a:r>
            <a:r>
              <a:rPr lang="zh-CN" altLang="en-US" dirty="0"/>
              <a:t>效果图</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15</a:t>
            </a:fld>
            <a:endParaRPr lang="zh-CN" altLang="en-US"/>
          </a:p>
        </p:txBody>
      </p:sp>
    </p:spTree>
    <p:extLst>
      <p:ext uri="{BB962C8B-B14F-4D97-AF65-F5344CB8AC3E}">
        <p14:creationId xmlns:p14="http://schemas.microsoft.com/office/powerpoint/2010/main" val="2450836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GTA5</a:t>
            </a:r>
            <a:r>
              <a:rPr lang="zh-CN" altLang="en-US" dirty="0"/>
              <a:t>即视感</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16</a:t>
            </a:fld>
            <a:endParaRPr lang="zh-CN" altLang="en-US"/>
          </a:p>
        </p:txBody>
      </p:sp>
    </p:spTree>
    <p:extLst>
      <p:ext uri="{BB962C8B-B14F-4D97-AF65-F5344CB8AC3E}">
        <p14:creationId xmlns:p14="http://schemas.microsoft.com/office/powerpoint/2010/main" val="54154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
        <p:nvSpPr>
          <p:cNvPr id="2" name="矩形 1"/>
          <p:cNvSpPr/>
          <p:nvPr userDrawn="1"/>
        </p:nvSpPr>
        <p:spPr>
          <a:xfrm>
            <a:off x="152400" y="139700"/>
            <a:ext cx="11874500" cy="6591300"/>
          </a:xfrm>
          <a:prstGeom prst="rect">
            <a:avLst/>
          </a:prstGeom>
          <a:noFill/>
          <a:ln w="38100">
            <a:solidFill>
              <a:srgbClr val="5D91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8882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Calibri</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64" r:id="rId4"/>
    <p:sldLayoutId id="2147483663"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BEBA8EAE-BF5A-486C-A8C5-ECC9F3942E4B}">
                <a14:imgProps xmlns:a14="http://schemas.microsoft.com/office/drawing/2010/main">
                  <a14:imgLayer r:embed="rId4">
                    <a14:imgEffect>
                      <a14:artisticTexturizer scaling="0"/>
                    </a14:imgEffect>
                  </a14:imgLayer>
                </a14:imgProps>
              </a:ext>
            </a:extLst>
          </a:blip>
          <a:stretch>
            <a:fillRect/>
          </a:stretch>
        </p:blipFill>
        <p:spPr>
          <a:xfrm>
            <a:off x="0" y="5320528"/>
            <a:ext cx="12193057" cy="1591194"/>
          </a:xfrm>
          <a:prstGeom prst="rect">
            <a:avLst/>
          </a:prstGeom>
        </p:spPr>
      </p:pic>
      <p:pic>
        <p:nvPicPr>
          <p:cNvPr id="26" name="图片 25"/>
          <p:cNvPicPr>
            <a:picLocks noChangeAspect="1"/>
          </p:cNvPicPr>
          <p:nvPr/>
        </p:nvPicPr>
        <p:blipFill>
          <a:blip r:embed="rId5">
            <a:extLst>
              <a:ext uri="{BEBA8EAE-BF5A-486C-A8C5-ECC9F3942E4B}">
                <a14:imgProps xmlns:a14="http://schemas.microsoft.com/office/drawing/2010/main">
                  <a14:imgLayer r:embed="rId6">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2365752" y="1033979"/>
            <a:ext cx="5493813" cy="584775"/>
          </a:xfrm>
          <a:prstGeom prst="rect">
            <a:avLst/>
          </a:prstGeom>
        </p:spPr>
        <p:txBody>
          <a:bodyPr wrap="none">
            <a:spAutoFit/>
          </a:bodyPr>
          <a:lstStyle/>
          <a:p>
            <a:pPr algn="ctr"/>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2037692" y="2875002"/>
            <a:ext cx="8885208" cy="1107996"/>
          </a:xfrm>
          <a:prstGeom prst="rect">
            <a:avLst/>
          </a:prstGeom>
        </p:spPr>
        <p:txBody>
          <a:bodyPr wrap="square">
            <a:spAutoFit/>
          </a:bodyPr>
          <a:lstStyle/>
          <a:p>
            <a:r>
              <a:rPr lang="zh-CN" altLang="en-US" sz="6600" dirty="0">
                <a:solidFill>
                  <a:srgbClr val="777671"/>
                </a:solidFill>
              </a:rPr>
              <a:t>无人机与</a:t>
            </a:r>
            <a:r>
              <a:rPr lang="en-US" altLang="zh-CN" sz="6600" dirty="0">
                <a:solidFill>
                  <a:srgbClr val="777671"/>
                </a:solidFill>
              </a:rPr>
              <a:t>Unity3D</a:t>
            </a:r>
            <a:r>
              <a:rPr lang="zh-CN" altLang="en-US" sz="6600" dirty="0">
                <a:solidFill>
                  <a:srgbClr val="777671"/>
                </a:solidFill>
              </a:rPr>
              <a:t>的交互</a:t>
            </a:r>
          </a:p>
        </p:txBody>
      </p:sp>
      <p:sp>
        <p:nvSpPr>
          <p:cNvPr id="85" name="矩形 84"/>
          <p:cNvSpPr/>
          <p:nvPr/>
        </p:nvSpPr>
        <p:spPr>
          <a:xfrm>
            <a:off x="1250156" y="6050305"/>
            <a:ext cx="1168717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小组成员：祝冠琪，赵瑞，徐亦舜，邵军阳</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350D96A-0607-4B23-BC06-55A57B529F9F}"/>
              </a:ext>
            </a:extLst>
          </p:cNvPr>
          <p:cNvSpPr/>
          <p:nvPr/>
        </p:nvSpPr>
        <p:spPr>
          <a:xfrm>
            <a:off x="1403229" y="874455"/>
            <a:ext cx="9989389" cy="5109091"/>
          </a:xfrm>
          <a:prstGeom prst="rect">
            <a:avLst/>
          </a:prstGeom>
        </p:spPr>
        <p:txBody>
          <a:bodyPr wrap="square">
            <a:spAutoFit/>
          </a:bodyPr>
          <a:lstStyle/>
          <a:p>
            <a:pPr>
              <a:buFont typeface="Wingdings" panose="05000000000000000000" charset="0"/>
              <a:buChar char="l"/>
            </a:pPr>
            <a:r>
              <a:rPr kumimoji="1" lang="zh-CN" altLang="en-US" sz="2400" dirty="0">
                <a:latin typeface="+mn-ea"/>
                <a:cs typeface="+mn-ea"/>
              </a:rPr>
              <a:t>近年来</a:t>
            </a:r>
            <a:r>
              <a:rPr kumimoji="1" lang="en-US" altLang="zh-CN" sz="2400" dirty="0">
                <a:latin typeface="+mn-ea"/>
                <a:cs typeface="+mn-ea"/>
              </a:rPr>
              <a:t>AR</a:t>
            </a:r>
            <a:r>
              <a:rPr kumimoji="1" lang="zh-CN" altLang="en-US" sz="2400" dirty="0">
                <a:latin typeface="+mn-ea"/>
                <a:cs typeface="+mn-ea"/>
              </a:rPr>
              <a:t>产业发展旺盛</a:t>
            </a:r>
          </a:p>
          <a:p>
            <a:pPr>
              <a:buFont typeface="Wingdings" panose="05000000000000000000" charset="0"/>
              <a:buChar char="l"/>
            </a:pPr>
            <a:r>
              <a:rPr kumimoji="1" lang="en-US" altLang="zh-CN" sz="2400" dirty="0" err="1">
                <a:latin typeface="+mn-ea"/>
                <a:cs typeface="+mn-ea"/>
              </a:rPr>
              <a:t>大疆和以色列初创公司Edgybees合作一款无人机AR竞速游戏《DronePrixAR</a:t>
            </a:r>
            <a:r>
              <a:rPr kumimoji="1" lang="en-US" altLang="zh-CN" sz="2400" dirty="0">
                <a:latin typeface="+mn-ea"/>
                <a:cs typeface="+mn-ea"/>
              </a:rPr>
              <a:t>》</a:t>
            </a:r>
            <a:endParaRPr kumimoji="1" lang="en-US" altLang="zh-CN" sz="2800" dirty="0">
              <a:latin typeface="+mn-ea"/>
              <a:cs typeface="+mn-ea"/>
            </a:endParaRPr>
          </a:p>
          <a:p>
            <a:endParaRPr kumimoji="1" lang="en-US" altLang="zh-CN" sz="2800" dirty="0">
              <a:latin typeface="+mn-ea"/>
              <a:cs typeface="+mn-ea"/>
            </a:endParaRPr>
          </a:p>
          <a:p>
            <a:endParaRPr kumimoji="1" lang="en-US" altLang="zh-CN" sz="2800" dirty="0">
              <a:latin typeface="+mn-ea"/>
              <a:cs typeface="+mn-ea"/>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None/>
            </a:pPr>
            <a:endParaRPr kumimoji="1" lang="zh-CN" altLang="en-US" dirty="0"/>
          </a:p>
        </p:txBody>
      </p:sp>
      <p:pic>
        <p:nvPicPr>
          <p:cNvPr id="7" name="图片 6" descr="DroneprixAR">
            <a:extLst>
              <a:ext uri="{FF2B5EF4-FFF2-40B4-BE49-F238E27FC236}">
                <a16:creationId xmlns:a16="http://schemas.microsoft.com/office/drawing/2014/main" id="{6732C85F-10D9-4B6A-B373-9C92E344D317}"/>
              </a:ext>
            </a:extLst>
          </p:cNvPr>
          <p:cNvPicPr>
            <a:picLocks noChangeAspect="1"/>
          </p:cNvPicPr>
          <p:nvPr/>
        </p:nvPicPr>
        <p:blipFill>
          <a:blip r:embed="rId2"/>
          <a:stretch>
            <a:fillRect/>
          </a:stretch>
        </p:blipFill>
        <p:spPr>
          <a:xfrm>
            <a:off x="2893468" y="2336596"/>
            <a:ext cx="6322060" cy="3792855"/>
          </a:xfrm>
          <a:prstGeom prst="rect">
            <a:avLst/>
          </a:prstGeom>
          <a:effectLst>
            <a:softEdge rad="127000"/>
          </a:effectLst>
        </p:spPr>
      </p:pic>
    </p:spTree>
    <p:extLst>
      <p:ext uri="{BB962C8B-B14F-4D97-AF65-F5344CB8AC3E}">
        <p14:creationId xmlns:p14="http://schemas.microsoft.com/office/powerpoint/2010/main" val="4073992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FF389BC-8902-4C54-8849-0A31143FFF91}"/>
              </a:ext>
            </a:extLst>
          </p:cNvPr>
          <p:cNvSpPr/>
          <p:nvPr/>
        </p:nvSpPr>
        <p:spPr>
          <a:xfrm>
            <a:off x="1187605" y="1750072"/>
            <a:ext cx="9443049" cy="3785652"/>
          </a:xfrm>
          <a:prstGeom prst="rect">
            <a:avLst/>
          </a:prstGeom>
        </p:spPr>
        <p:txBody>
          <a:bodyPr wrap="square">
            <a:spAutoFit/>
          </a:bodyPr>
          <a:lstStyle/>
          <a:p>
            <a:pPr marL="342900" indent="-342900">
              <a:buFont typeface="Wingdings" panose="05000000000000000000" charset="0"/>
              <a:buChar char="p"/>
            </a:pPr>
            <a:r>
              <a:rPr kumimoji="1" lang="zh-CN" altLang="en-US" sz="2400" dirty="0"/>
              <a:t>这款名为《Drone Prix》的AR游戏可以把在你面前的环境打造成一个无人机赛场，它能够随机生成地图奖励和障碍，考验无人机操控者们的技巧。与无人机制作专家大疆和Epson合作，《Drone Prix》专为大疆无人机进行了定制，并使用Epson Moverio BT-300无人机版智能眼镜进行操控。通过这款眼镜，玩家们可以用第一人称视角直播从无人机内置摄像头拍摄的镜像。通过这些图像，玩家们也可以更好地通过大疆 GO应用用大疆手柄操控无人机的飞行。</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kumimoji="1" lang="zh-CN" altLang="en-US" sz="2400" dirty="0"/>
              <a:t>这款游戏实现的效果没有和具体的无人机所在现实空间的地理坐标联系起来，它更像是一种悬挂物件于现实物体的</a:t>
            </a:r>
            <a:r>
              <a:rPr kumimoji="1" lang="en-US" altLang="zh-CN" sz="2400" dirty="0"/>
              <a:t>“</a:t>
            </a:r>
            <a:r>
              <a:rPr kumimoji="1" lang="zh-CN" altLang="en-US" sz="2400" dirty="0"/>
              <a:t>滤镜</a:t>
            </a:r>
            <a:r>
              <a:rPr kumimoji="1" lang="en-US" altLang="zh-CN" sz="2400" dirty="0"/>
              <a:t>”</a:t>
            </a:r>
            <a:r>
              <a:rPr kumimoji="1" lang="zh-CN" altLang="en-US" sz="2400" dirty="0"/>
              <a:t>。</a:t>
            </a:r>
          </a:p>
        </p:txBody>
      </p:sp>
    </p:spTree>
    <p:extLst>
      <p:ext uri="{BB962C8B-B14F-4D97-AF65-F5344CB8AC3E}">
        <p14:creationId xmlns:p14="http://schemas.microsoft.com/office/powerpoint/2010/main" val="3716300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第三部分</a:t>
              </a:r>
            </a:p>
          </p:txBody>
        </p:sp>
        <p:sp>
          <p:nvSpPr>
            <p:cNvPr id="139" name="矩形 138"/>
            <p:cNvSpPr/>
            <p:nvPr/>
          </p:nvSpPr>
          <p:spPr>
            <a:xfrm>
              <a:off x="4232586" y="2396875"/>
              <a:ext cx="3721475"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可行性分析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58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数据传输</a:t>
            </a:r>
          </a:p>
        </p:txBody>
      </p:sp>
      <p:pic>
        <p:nvPicPr>
          <p:cNvPr id="1026" name="Picture 2" descr="https://2.bp.blogspot.com/-uia08Os2iAU/WeSecF1RVhI/AAAAAAAAjF0/ulLVcQqjDWcf5eDIe95kYFZwbdYuziz2gCLcBGAs/s1600/RaspberryPi_Pixhawk_wiring1.jpg">
            <a:extLst>
              <a:ext uri="{FF2B5EF4-FFF2-40B4-BE49-F238E27FC236}">
                <a16:creationId xmlns:a16="http://schemas.microsoft.com/office/drawing/2014/main" id="{D15B73C4-4E3C-4340-880B-BFF5A7B0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639" y="2464286"/>
            <a:ext cx="7282957" cy="40999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BBE22D8-F9AF-465C-B0B6-0B213E3FFBC9}"/>
              </a:ext>
            </a:extLst>
          </p:cNvPr>
          <p:cNvSpPr txBox="1"/>
          <p:nvPr/>
        </p:nvSpPr>
        <p:spPr>
          <a:xfrm>
            <a:off x="2713606" y="1675019"/>
            <a:ext cx="6492815" cy="646331"/>
          </a:xfrm>
          <a:prstGeom prst="rect">
            <a:avLst/>
          </a:prstGeom>
          <a:noFill/>
        </p:spPr>
        <p:txBody>
          <a:bodyPr wrap="square" rtlCol="0">
            <a:spAutoFit/>
          </a:bodyPr>
          <a:lstStyle/>
          <a:p>
            <a:r>
              <a:rPr lang="zh-CN" altLang="en-US" dirty="0"/>
              <a:t>我们可以将飞控系统与树莓派连接起来，然后通过树莓派，向地面站发送无人机的经度、纬度、高度俯仰角等。</a:t>
            </a:r>
          </a:p>
        </p:txBody>
      </p:sp>
    </p:spTree>
    <p:extLst>
      <p:ext uri="{BB962C8B-B14F-4D97-AF65-F5344CB8AC3E}">
        <p14:creationId xmlns:p14="http://schemas.microsoft.com/office/powerpoint/2010/main" val="2863836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8CF17641-3D8E-4CA8-B017-F1A534449CB9}"/>
              </a:ext>
            </a:extLst>
          </p:cNvPr>
          <p:cNvSpPr txBox="1"/>
          <p:nvPr/>
        </p:nvSpPr>
        <p:spPr>
          <a:xfrm>
            <a:off x="893802" y="998400"/>
            <a:ext cx="6015487" cy="646331"/>
          </a:xfrm>
          <a:prstGeom prst="rect">
            <a:avLst/>
          </a:prstGeom>
          <a:noFill/>
        </p:spPr>
        <p:txBody>
          <a:bodyPr wrap="square" rtlCol="0">
            <a:spAutoFit/>
          </a:bodyPr>
          <a:lstStyle/>
          <a:p>
            <a:r>
              <a:rPr lang="zh-CN" altLang="en-US" sz="3600" b="1" dirty="0"/>
              <a:t>地面站的实现</a:t>
            </a:r>
          </a:p>
        </p:txBody>
      </p:sp>
      <p:sp>
        <p:nvSpPr>
          <p:cNvPr id="3" name="文本框 2">
            <a:extLst>
              <a:ext uri="{FF2B5EF4-FFF2-40B4-BE49-F238E27FC236}">
                <a16:creationId xmlns:a16="http://schemas.microsoft.com/office/drawing/2014/main" id="{D15B1C3F-292F-4FAA-AAEA-C9ED0F804BDD}"/>
              </a:ext>
            </a:extLst>
          </p:cNvPr>
          <p:cNvSpPr txBox="1"/>
          <p:nvPr/>
        </p:nvSpPr>
        <p:spPr>
          <a:xfrm>
            <a:off x="1006415" y="1666995"/>
            <a:ext cx="10483970" cy="646331"/>
          </a:xfrm>
          <a:prstGeom prst="rect">
            <a:avLst/>
          </a:prstGeom>
          <a:noFill/>
        </p:spPr>
        <p:txBody>
          <a:bodyPr wrap="square" rtlCol="0">
            <a:spAutoFit/>
          </a:bodyPr>
          <a:lstStyle/>
          <a:p>
            <a:r>
              <a:rPr lang="zh-CN" altLang="en-US" dirty="0"/>
              <a:t>我们选取的工具：</a:t>
            </a:r>
            <a:r>
              <a:rPr lang="en-US" altLang="zh-CN" dirty="0"/>
              <a:t>Unity3D——</a:t>
            </a:r>
            <a:r>
              <a:rPr lang="zh-CN" altLang="en-US" dirty="0"/>
              <a:t>目前最为火热的</a:t>
            </a:r>
            <a:r>
              <a:rPr lang="en-US" altLang="zh-CN" dirty="0"/>
              <a:t>3D</a:t>
            </a:r>
            <a:r>
              <a:rPr lang="zh-CN" altLang="en-US" dirty="0"/>
              <a:t>游戏引擎，拥有丰富的功能模块，能为实现我们的设想提供最有力的支持</a:t>
            </a:r>
          </a:p>
        </p:txBody>
      </p:sp>
      <p:pic>
        <p:nvPicPr>
          <p:cNvPr id="46" name="图片 45" descr="686199-20160510083853374-374175291">
            <a:extLst>
              <a:ext uri="{FF2B5EF4-FFF2-40B4-BE49-F238E27FC236}">
                <a16:creationId xmlns:a16="http://schemas.microsoft.com/office/drawing/2014/main" id="{CB6349E6-8BE0-4A47-B5A4-57291964DF00}"/>
              </a:ext>
            </a:extLst>
          </p:cNvPr>
          <p:cNvPicPr>
            <a:picLocks noChangeAspect="1"/>
          </p:cNvPicPr>
          <p:nvPr/>
        </p:nvPicPr>
        <p:blipFill>
          <a:blip r:embed="rId3"/>
          <a:stretch>
            <a:fillRect/>
          </a:stretch>
        </p:blipFill>
        <p:spPr>
          <a:xfrm>
            <a:off x="7573711" y="2510560"/>
            <a:ext cx="3809365" cy="3809365"/>
          </a:xfrm>
          <a:prstGeom prst="rect">
            <a:avLst/>
          </a:prstGeom>
          <a:effectLst/>
        </p:spPr>
      </p:pic>
    </p:spTree>
    <p:extLst>
      <p:ext uri="{BB962C8B-B14F-4D97-AF65-F5344CB8AC3E}">
        <p14:creationId xmlns:p14="http://schemas.microsoft.com/office/powerpoint/2010/main" val="984372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8" name="图片 7">
            <a:extLst>
              <a:ext uri="{FF2B5EF4-FFF2-40B4-BE49-F238E27FC236}">
                <a16:creationId xmlns:a16="http://schemas.microsoft.com/office/drawing/2014/main" id="{287D6BDE-E2A5-4E26-BD17-A6E8BC5EB8E4}"/>
              </a:ext>
            </a:extLst>
          </p:cNvPr>
          <p:cNvPicPr>
            <a:picLocks noChangeAspect="1"/>
          </p:cNvPicPr>
          <p:nvPr/>
        </p:nvPicPr>
        <p:blipFill>
          <a:blip r:embed="rId3"/>
          <a:stretch>
            <a:fillRect/>
          </a:stretch>
        </p:blipFill>
        <p:spPr>
          <a:xfrm>
            <a:off x="1340148" y="830995"/>
            <a:ext cx="9246890" cy="5731543"/>
          </a:xfrm>
          <a:prstGeom prst="rect">
            <a:avLst/>
          </a:prstGeom>
        </p:spPr>
      </p:pic>
    </p:spTree>
    <p:extLst>
      <p:ext uri="{BB962C8B-B14F-4D97-AF65-F5344CB8AC3E}">
        <p14:creationId xmlns:p14="http://schemas.microsoft.com/office/powerpoint/2010/main" val="114762198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文本框 1">
            <a:extLst>
              <a:ext uri="{FF2B5EF4-FFF2-40B4-BE49-F238E27FC236}">
                <a16:creationId xmlns:a16="http://schemas.microsoft.com/office/drawing/2014/main" id="{8CF17641-3D8E-4CA8-B017-F1A534449CB9}"/>
              </a:ext>
            </a:extLst>
          </p:cNvPr>
          <p:cNvSpPr txBox="1"/>
          <p:nvPr/>
        </p:nvSpPr>
        <p:spPr>
          <a:xfrm>
            <a:off x="944747" y="970859"/>
            <a:ext cx="6015487" cy="646331"/>
          </a:xfrm>
          <a:prstGeom prst="rect">
            <a:avLst/>
          </a:prstGeom>
          <a:noFill/>
        </p:spPr>
        <p:txBody>
          <a:bodyPr wrap="square" rtlCol="0">
            <a:spAutoFit/>
          </a:bodyPr>
          <a:lstStyle/>
          <a:p>
            <a:r>
              <a:rPr lang="en-US" altLang="zh-CN" sz="3600" b="1" dirty="0"/>
              <a:t>3D</a:t>
            </a:r>
            <a:r>
              <a:rPr lang="zh-CN" altLang="en-US" sz="3600" b="1" dirty="0"/>
              <a:t>地图</a:t>
            </a:r>
          </a:p>
        </p:txBody>
      </p:sp>
      <p:pic>
        <p:nvPicPr>
          <p:cNvPr id="47" name="图片 46">
            <a:extLst>
              <a:ext uri="{FF2B5EF4-FFF2-40B4-BE49-F238E27FC236}">
                <a16:creationId xmlns:a16="http://schemas.microsoft.com/office/drawing/2014/main" id="{7AABFBB5-A02D-46B0-A457-D7537AE411FE}"/>
              </a:ext>
            </a:extLst>
          </p:cNvPr>
          <p:cNvPicPr>
            <a:picLocks noChangeAspect="1"/>
          </p:cNvPicPr>
          <p:nvPr/>
        </p:nvPicPr>
        <p:blipFill rotWithShape="1">
          <a:blip r:embed="rId3"/>
          <a:srcRect l="13778" r="-1" b="-1"/>
          <a:stretch/>
        </p:blipFill>
        <p:spPr>
          <a:xfrm>
            <a:off x="3524007" y="1846053"/>
            <a:ext cx="8353012" cy="4445533"/>
          </a:xfrm>
          <a:prstGeom prst="rect">
            <a:avLst/>
          </a:prstGeom>
        </p:spPr>
      </p:pic>
      <p:sp>
        <p:nvSpPr>
          <p:cNvPr id="7" name="文本框 6">
            <a:extLst>
              <a:ext uri="{FF2B5EF4-FFF2-40B4-BE49-F238E27FC236}">
                <a16:creationId xmlns:a16="http://schemas.microsoft.com/office/drawing/2014/main" id="{B38B3FBF-4212-4788-B4F4-556AF04C2678}"/>
              </a:ext>
            </a:extLst>
          </p:cNvPr>
          <p:cNvSpPr txBox="1"/>
          <p:nvPr/>
        </p:nvSpPr>
        <p:spPr>
          <a:xfrm>
            <a:off x="408317" y="1989826"/>
            <a:ext cx="2639683" cy="4031873"/>
          </a:xfrm>
          <a:prstGeom prst="rect">
            <a:avLst/>
          </a:prstGeom>
          <a:noFill/>
        </p:spPr>
        <p:txBody>
          <a:bodyPr wrap="square" rtlCol="0">
            <a:spAutoFit/>
          </a:bodyPr>
          <a:lstStyle/>
          <a:p>
            <a:r>
              <a:rPr lang="zh-CN" altLang="en-US" sz="3200" dirty="0"/>
              <a:t>将如右图所示的</a:t>
            </a:r>
            <a:r>
              <a:rPr lang="en-US" altLang="zh-CN" sz="3200" dirty="0"/>
              <a:t>3D</a:t>
            </a:r>
            <a:r>
              <a:rPr lang="zh-CN" altLang="en-US" sz="3200" dirty="0"/>
              <a:t>地图导入</a:t>
            </a:r>
            <a:r>
              <a:rPr lang="en-US" altLang="zh-CN" sz="3200" dirty="0"/>
              <a:t>Unity3D</a:t>
            </a:r>
            <a:r>
              <a:rPr lang="zh-CN" altLang="en-US" sz="3200" dirty="0"/>
              <a:t>。即可实现在</a:t>
            </a:r>
            <a:r>
              <a:rPr lang="en-US" altLang="zh-CN" sz="3200" dirty="0"/>
              <a:t>3D</a:t>
            </a:r>
            <a:r>
              <a:rPr lang="zh-CN" altLang="en-US" sz="3200" dirty="0"/>
              <a:t>地图中操控无人机，使交互更加的方便、快捷。</a:t>
            </a:r>
          </a:p>
        </p:txBody>
      </p:sp>
    </p:spTree>
    <p:extLst>
      <p:ext uri="{BB962C8B-B14F-4D97-AF65-F5344CB8AC3E}">
        <p14:creationId xmlns:p14="http://schemas.microsoft.com/office/powerpoint/2010/main" val="394397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47" name="矩形 46">
            <a:extLst>
              <a:ext uri="{FF2B5EF4-FFF2-40B4-BE49-F238E27FC236}">
                <a16:creationId xmlns:a16="http://schemas.microsoft.com/office/drawing/2014/main" id="{62CBC9A6-D7AA-447B-91CF-B034FA5AED9A}"/>
              </a:ext>
            </a:extLst>
          </p:cNvPr>
          <p:cNvSpPr/>
          <p:nvPr/>
        </p:nvSpPr>
        <p:spPr>
          <a:xfrm>
            <a:off x="4054414" y="1109932"/>
            <a:ext cx="7223185" cy="4893435"/>
          </a:xfrm>
          <a:prstGeom prst="rect">
            <a:avLst/>
          </a:prstGeom>
          <a:blipFill rotWithShape="1">
            <a:blip r:embed="rId2"/>
            <a:srcRect/>
            <a:stretch>
              <a:fillRect l="-29000" r="-29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文本框 6">
            <a:extLst>
              <a:ext uri="{FF2B5EF4-FFF2-40B4-BE49-F238E27FC236}">
                <a16:creationId xmlns:a16="http://schemas.microsoft.com/office/drawing/2014/main" id="{2D707107-4EBC-4AAA-B9EE-D3747724259C}"/>
              </a:ext>
            </a:extLst>
          </p:cNvPr>
          <p:cNvSpPr txBox="1"/>
          <p:nvPr/>
        </p:nvSpPr>
        <p:spPr>
          <a:xfrm>
            <a:off x="399924" y="1719532"/>
            <a:ext cx="3266536" cy="3539430"/>
          </a:xfrm>
          <a:prstGeom prst="rect">
            <a:avLst/>
          </a:prstGeom>
          <a:noFill/>
        </p:spPr>
        <p:txBody>
          <a:bodyPr wrap="square" rtlCol="0">
            <a:spAutoFit/>
          </a:bodyPr>
          <a:lstStyle/>
          <a:p>
            <a:r>
              <a:rPr lang="zh-CN" altLang="en-US" sz="3200" dirty="0"/>
              <a:t>很可惜，科大并没有现成的</a:t>
            </a:r>
            <a:r>
              <a:rPr lang="en-US" altLang="zh-CN" sz="3200" dirty="0"/>
              <a:t>3D</a:t>
            </a:r>
            <a:r>
              <a:rPr lang="zh-CN" altLang="en-US" sz="3200" dirty="0"/>
              <a:t>地图。所以我们打算通过</a:t>
            </a:r>
            <a:r>
              <a:rPr lang="en-US" altLang="zh-CN" sz="3200" dirty="0"/>
              <a:t>3Dmax</a:t>
            </a:r>
            <a:r>
              <a:rPr lang="zh-CN" altLang="en-US" sz="3200" dirty="0"/>
              <a:t>先对科大进行</a:t>
            </a:r>
            <a:r>
              <a:rPr lang="en-US" altLang="zh-CN" sz="3200" dirty="0"/>
              <a:t>3D</a:t>
            </a:r>
            <a:r>
              <a:rPr lang="zh-CN" altLang="en-US" sz="3200" dirty="0"/>
              <a:t>建模。再将所得模型导入</a:t>
            </a:r>
            <a:r>
              <a:rPr lang="en-US" altLang="zh-CN" sz="3200" dirty="0"/>
              <a:t>Unity3D</a:t>
            </a:r>
            <a:r>
              <a:rPr lang="zh-CN" altLang="en-US" sz="3200" dirty="0"/>
              <a:t>中。</a:t>
            </a:r>
          </a:p>
        </p:txBody>
      </p:sp>
    </p:spTree>
    <p:extLst>
      <p:ext uri="{BB962C8B-B14F-4D97-AF65-F5344CB8AC3E}">
        <p14:creationId xmlns:p14="http://schemas.microsoft.com/office/powerpoint/2010/main" val="1074247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57223" y="1046672"/>
            <a:ext cx="6366294" cy="646331"/>
          </a:xfrm>
          <a:prstGeom prst="rect">
            <a:avLst/>
          </a:prstGeom>
          <a:noFill/>
        </p:spPr>
        <p:txBody>
          <a:bodyPr wrap="square" rtlCol="0">
            <a:spAutoFit/>
          </a:bodyPr>
          <a:lstStyle/>
          <a:p>
            <a:r>
              <a:rPr lang="zh-CN" altLang="en-US" sz="3600" b="1" dirty="0"/>
              <a:t>实时性</a:t>
            </a:r>
          </a:p>
        </p:txBody>
      </p:sp>
      <p:pic>
        <p:nvPicPr>
          <p:cNvPr id="7" name="图片 6">
            <a:extLst>
              <a:ext uri="{FF2B5EF4-FFF2-40B4-BE49-F238E27FC236}">
                <a16:creationId xmlns:a16="http://schemas.microsoft.com/office/drawing/2014/main" id="{2F279E5E-5450-48FB-A429-1646A4E67D43}"/>
              </a:ext>
            </a:extLst>
          </p:cNvPr>
          <p:cNvPicPr>
            <a:picLocks noChangeAspect="1"/>
          </p:cNvPicPr>
          <p:nvPr/>
        </p:nvPicPr>
        <p:blipFill>
          <a:blip r:embed="rId3"/>
          <a:stretch>
            <a:fillRect/>
          </a:stretch>
        </p:blipFill>
        <p:spPr>
          <a:xfrm>
            <a:off x="2629639" y="1809063"/>
            <a:ext cx="7008942" cy="4635073"/>
          </a:xfrm>
          <a:prstGeom prst="rect">
            <a:avLst/>
          </a:prstGeom>
        </p:spPr>
      </p:pic>
    </p:spTree>
    <p:extLst>
      <p:ext uri="{BB962C8B-B14F-4D97-AF65-F5344CB8AC3E}">
        <p14:creationId xmlns:p14="http://schemas.microsoft.com/office/powerpoint/2010/main" val="3710589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实时性</a:t>
            </a:r>
          </a:p>
        </p:txBody>
      </p:sp>
      <p:sp>
        <p:nvSpPr>
          <p:cNvPr id="9" name="文本框 8">
            <a:extLst>
              <a:ext uri="{FF2B5EF4-FFF2-40B4-BE49-F238E27FC236}">
                <a16:creationId xmlns:a16="http://schemas.microsoft.com/office/drawing/2014/main" id="{CBBE22D8-F9AF-465C-B0B6-0B213E3FFBC9}"/>
              </a:ext>
            </a:extLst>
          </p:cNvPr>
          <p:cNvSpPr txBox="1"/>
          <p:nvPr/>
        </p:nvSpPr>
        <p:spPr>
          <a:xfrm>
            <a:off x="1681018" y="1675019"/>
            <a:ext cx="8857673" cy="369332"/>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89D00621-E50A-477B-BF4C-B7BA15317C9E}"/>
              </a:ext>
            </a:extLst>
          </p:cNvPr>
          <p:cNvPicPr>
            <a:picLocks noChangeAspect="1"/>
          </p:cNvPicPr>
          <p:nvPr/>
        </p:nvPicPr>
        <p:blipFill>
          <a:blip r:embed="rId3"/>
          <a:stretch>
            <a:fillRect/>
          </a:stretch>
        </p:blipFill>
        <p:spPr>
          <a:xfrm>
            <a:off x="1171418" y="2330006"/>
            <a:ext cx="10587059" cy="2483644"/>
          </a:xfrm>
          <a:prstGeom prst="rect">
            <a:avLst/>
          </a:prstGeom>
        </p:spPr>
      </p:pic>
    </p:spTree>
    <p:extLst>
      <p:ext uri="{BB962C8B-B14F-4D97-AF65-F5344CB8AC3E}">
        <p14:creationId xmlns:p14="http://schemas.microsoft.com/office/powerpoint/2010/main" val="5431248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5194242" cy="6858594"/>
          </a:xfrm>
          <a:prstGeom prst="rect">
            <a:avLst/>
          </a:prstGeom>
        </p:spPr>
      </p:pic>
      <p:pic>
        <p:nvPicPr>
          <p:cNvPr id="17" name="图片 16"/>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1856691" y="-297"/>
            <a:ext cx="335309" cy="6858594"/>
          </a:xfrm>
          <a:prstGeom prst="rect">
            <a:avLst/>
          </a:prstGeom>
        </p:spPr>
      </p:pic>
      <p:sp>
        <p:nvSpPr>
          <p:cNvPr id="18" name="任意多边形 17"/>
          <p:cNvSpPr/>
          <p:nvPr/>
        </p:nvSpPr>
        <p:spPr>
          <a:xfrm>
            <a:off x="136037" y="177800"/>
            <a:ext cx="4922168"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p:cNvCxnSpPr/>
          <p:nvPr/>
        </p:nvCxnSpPr>
        <p:spPr>
          <a:xfrm>
            <a:off x="12032650" y="177800"/>
            <a:ext cx="0" cy="6502400"/>
          </a:xfrm>
          <a:prstGeom prst="line">
            <a:avLst/>
          </a:prstGeom>
          <a:ln w="19050">
            <a:solidFill>
              <a:srgbClr val="F5F0EA"/>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38953" y="2354722"/>
            <a:ext cx="2646878" cy="1569660"/>
          </a:xfrm>
          <a:prstGeom prst="rect">
            <a:avLst/>
          </a:prstGeom>
          <a:noFill/>
        </p:spPr>
        <p:txBody>
          <a:bodyPr wrap="none" rtlCol="0">
            <a:spAutoFit/>
          </a:bodyPr>
          <a:lstStyle/>
          <a:p>
            <a:pPr algn="ctr"/>
            <a:r>
              <a:rPr lang="zh-CN" altLang="en-US" sz="9600" b="1" dirty="0">
                <a:solidFill>
                  <a:srgbClr val="F5F0EA"/>
                </a:solidFill>
                <a:effectLst>
                  <a:outerShdw blurRad="38100" dist="38100" dir="2700000" algn="tl">
                    <a:srgbClr val="000000">
                      <a:alpha val="43137"/>
                    </a:srgbClr>
                  </a:outerShdw>
                </a:effectLst>
              </a:rPr>
              <a:t>目录</a:t>
            </a:r>
          </a:p>
        </p:txBody>
      </p:sp>
      <p:sp>
        <p:nvSpPr>
          <p:cNvPr id="22" name="文本框 21"/>
          <p:cNvSpPr txBox="1"/>
          <p:nvPr/>
        </p:nvSpPr>
        <p:spPr>
          <a:xfrm>
            <a:off x="985962" y="3781331"/>
            <a:ext cx="2952860" cy="646331"/>
          </a:xfrm>
          <a:prstGeom prst="rect">
            <a:avLst/>
          </a:prstGeom>
          <a:noFill/>
        </p:spPr>
        <p:txBody>
          <a:bodyPr wrap="none" rtlCol="0">
            <a:spAutoFit/>
          </a:bodyPr>
          <a:lstStyle/>
          <a:p>
            <a:pPr algn="ctr"/>
            <a:r>
              <a:rPr lang="en-US" altLang="zh-CN" sz="3600" b="1" dirty="0">
                <a:solidFill>
                  <a:srgbClr val="F5F0EA"/>
                </a:solidFill>
                <a:effectLst>
                  <a:outerShdw blurRad="38100" dist="38100" dir="2700000" algn="tl">
                    <a:srgbClr val="000000">
                      <a:alpha val="43137"/>
                    </a:srgbClr>
                  </a:outerShdw>
                </a:effectLst>
              </a:rPr>
              <a:t>『CONTENT』</a:t>
            </a:r>
            <a:endParaRPr lang="zh-CN" altLang="en-US" sz="3600" b="1" dirty="0">
              <a:solidFill>
                <a:srgbClr val="F5F0EA"/>
              </a:solidFill>
              <a:effectLst>
                <a:outerShdw blurRad="38100" dist="38100" dir="2700000" algn="tl">
                  <a:srgbClr val="000000">
                    <a:alpha val="43137"/>
                  </a:srgbClr>
                </a:outerShdw>
              </a:effectLst>
            </a:endParaRPr>
          </a:p>
        </p:txBody>
      </p:sp>
      <p:sp>
        <p:nvSpPr>
          <p:cNvPr id="23" name="矩形 22"/>
          <p:cNvSpPr/>
          <p:nvPr/>
        </p:nvSpPr>
        <p:spPr>
          <a:xfrm>
            <a:off x="5687019" y="981823"/>
            <a:ext cx="5538696"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第一部分 </a:t>
            </a:r>
            <a:r>
              <a:rPr lang="en-US" altLang="zh-CN" sz="3600" dirty="0">
                <a:solidFill>
                  <a:srgbClr val="676661"/>
                </a:solidFill>
              </a:rPr>
              <a:t>『</a:t>
            </a:r>
            <a:r>
              <a:rPr lang="zh-CN" altLang="en-US" sz="3600" kern="0" dirty="0">
                <a:solidFill>
                  <a:srgbClr val="676661"/>
                </a:solidFill>
                <a:latin typeface="微软雅黑" panose="020B0503020204020204" pitchFamily="34" charset="-122"/>
                <a:ea typeface="微软雅黑" panose="020B0503020204020204" pitchFamily="34" charset="-122"/>
              </a:rPr>
              <a:t>课题目的</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4" name="矩形 23"/>
          <p:cNvSpPr/>
          <p:nvPr/>
        </p:nvSpPr>
        <p:spPr>
          <a:xfrm>
            <a:off x="5687019" y="2892089"/>
            <a:ext cx="631910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第二部分 </a:t>
            </a:r>
            <a:r>
              <a:rPr lang="en-US" altLang="zh-CN" sz="3600" dirty="0">
                <a:solidFill>
                  <a:srgbClr val="676661"/>
                </a:solidFill>
              </a:rPr>
              <a:t>『</a:t>
            </a:r>
            <a:r>
              <a:rPr lang="zh-CN" altLang="en-US" sz="3600" dirty="0">
                <a:solidFill>
                  <a:srgbClr val="676661"/>
                </a:solidFill>
              </a:rPr>
              <a:t>已有成果分析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5" name="矩形 24"/>
          <p:cNvSpPr/>
          <p:nvPr/>
        </p:nvSpPr>
        <p:spPr>
          <a:xfrm>
            <a:off x="5687019" y="4774236"/>
            <a:ext cx="577113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第三部分 </a:t>
            </a:r>
            <a:r>
              <a:rPr lang="en-US" altLang="zh-CN" sz="3600" dirty="0">
                <a:solidFill>
                  <a:srgbClr val="676661"/>
                </a:solidFill>
              </a:rPr>
              <a:t>『</a:t>
            </a:r>
            <a:r>
              <a:rPr lang="zh-CN" altLang="en-US" sz="3600" dirty="0">
                <a:solidFill>
                  <a:srgbClr val="676661"/>
                </a:solidFill>
              </a:rPr>
              <a:t>可行性分析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2293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实时性</a:t>
            </a:r>
          </a:p>
        </p:txBody>
      </p:sp>
      <p:pic>
        <p:nvPicPr>
          <p:cNvPr id="7" name="图片 6">
            <a:extLst>
              <a:ext uri="{FF2B5EF4-FFF2-40B4-BE49-F238E27FC236}">
                <a16:creationId xmlns:a16="http://schemas.microsoft.com/office/drawing/2014/main" id="{F023878A-6336-4E87-BC9C-4C25A6D179EF}"/>
              </a:ext>
            </a:extLst>
          </p:cNvPr>
          <p:cNvPicPr>
            <a:picLocks noChangeAspect="1"/>
          </p:cNvPicPr>
          <p:nvPr/>
        </p:nvPicPr>
        <p:blipFill>
          <a:blip r:embed="rId3"/>
          <a:stretch>
            <a:fillRect/>
          </a:stretch>
        </p:blipFill>
        <p:spPr>
          <a:xfrm>
            <a:off x="3236908" y="1916930"/>
            <a:ext cx="6210719" cy="4133341"/>
          </a:xfrm>
          <a:prstGeom prst="rect">
            <a:avLst/>
          </a:prstGeom>
        </p:spPr>
      </p:pic>
    </p:spTree>
    <p:extLst>
      <p:ext uri="{BB962C8B-B14F-4D97-AF65-F5344CB8AC3E}">
        <p14:creationId xmlns:p14="http://schemas.microsoft.com/office/powerpoint/2010/main" val="205607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无人机控制</a:t>
            </a:r>
          </a:p>
        </p:txBody>
      </p:sp>
      <p:pic>
        <p:nvPicPr>
          <p:cNvPr id="7" name="图片 6">
            <a:extLst>
              <a:ext uri="{FF2B5EF4-FFF2-40B4-BE49-F238E27FC236}">
                <a16:creationId xmlns:a16="http://schemas.microsoft.com/office/drawing/2014/main" id="{352123CE-6EC2-4E73-ABBF-7A194E1992FF}"/>
              </a:ext>
            </a:extLst>
          </p:cNvPr>
          <p:cNvPicPr>
            <a:picLocks noChangeAspect="1"/>
          </p:cNvPicPr>
          <p:nvPr/>
        </p:nvPicPr>
        <p:blipFill>
          <a:blip r:embed="rId3"/>
          <a:stretch>
            <a:fillRect/>
          </a:stretch>
        </p:blipFill>
        <p:spPr>
          <a:xfrm>
            <a:off x="2496188" y="1843947"/>
            <a:ext cx="8116098" cy="4565305"/>
          </a:xfrm>
          <a:prstGeom prst="rect">
            <a:avLst/>
          </a:prstGeom>
        </p:spPr>
      </p:pic>
    </p:spTree>
    <p:extLst>
      <p:ext uri="{BB962C8B-B14F-4D97-AF65-F5344CB8AC3E}">
        <p14:creationId xmlns:p14="http://schemas.microsoft.com/office/powerpoint/2010/main" val="2848776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grpSp>
        <p:nvGrpSpPr>
          <p:cNvPr id="21" name="组合 20"/>
          <p:cNvGrpSpPr/>
          <p:nvPr/>
        </p:nvGrpSpPr>
        <p:grpSpPr>
          <a:xfrm>
            <a:off x="1588148" y="-2857500"/>
            <a:ext cx="9020476" cy="1083694"/>
            <a:chOff x="993739" y="977900"/>
            <a:chExt cx="7851007" cy="1083694"/>
          </a:xfrm>
        </p:grpSpPr>
        <p:sp>
          <p:nvSpPr>
            <p:cNvPr id="20" name="任意多边形 19"/>
            <p:cNvSpPr/>
            <p:nvPr/>
          </p:nvSpPr>
          <p:spPr>
            <a:xfrm rot="10800000">
              <a:off x="7399213" y="124613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18"/>
            <p:cNvSpPr/>
            <p:nvPr/>
          </p:nvSpPr>
          <p:spPr>
            <a:xfrm>
              <a:off x="993739" y="132492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797449" y="977900"/>
              <a:ext cx="6243587" cy="726290"/>
            </a:xfrm>
            <a:prstGeom prst="rect">
              <a:avLst/>
            </a:prstGeom>
            <a:solidFill>
              <a:srgbClr val="676661"/>
            </a:solidFill>
            <a:ln w="28575">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3249004" y="1033979"/>
            <a:ext cx="4657044" cy="584775"/>
          </a:xfrm>
          <a:prstGeom prst="rect">
            <a:avLst/>
          </a:prstGeom>
        </p:spPr>
        <p:txBody>
          <a:bodyPr wrap="none">
            <a:spAutoFit/>
          </a:bodyPr>
          <a:lstStyle/>
          <a:p>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1216396" y="2804012"/>
            <a:ext cx="10341293" cy="1107996"/>
          </a:xfrm>
          <a:prstGeom prst="rect">
            <a:avLst/>
          </a:prstGeom>
        </p:spPr>
        <p:txBody>
          <a:bodyPr wrap="none">
            <a:spAutoFit/>
          </a:bodyPr>
          <a:lstStyle/>
          <a:p>
            <a:r>
              <a:rPr kumimoji="1" lang="zh-CN" altLang="en-US" sz="6600" b="1" dirty="0">
                <a:solidFill>
                  <a:srgbClr val="777671"/>
                </a:solidFill>
                <a:latin typeface="Microsoft YaHei" charset="0"/>
                <a:ea typeface="Microsoft YaHei" charset="0"/>
                <a:cs typeface="Microsoft YaHei" charset="0"/>
              </a:rPr>
              <a:t>感谢同学老师助教们的支持</a:t>
            </a:r>
          </a:p>
        </p:txBody>
      </p:sp>
      <p:sp>
        <p:nvSpPr>
          <p:cNvPr id="85" name="矩形 84"/>
          <p:cNvSpPr/>
          <p:nvPr/>
        </p:nvSpPr>
        <p:spPr>
          <a:xfrm>
            <a:off x="3249004" y="6050305"/>
            <a:ext cx="830868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3259728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1"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第一部分</a:t>
              </a:r>
            </a:p>
          </p:txBody>
        </p:sp>
        <p:sp>
          <p:nvSpPr>
            <p:cNvPr id="139" name="矩形 138"/>
            <p:cNvSpPr/>
            <p:nvPr/>
          </p:nvSpPr>
          <p:spPr>
            <a:xfrm>
              <a:off x="4546118" y="2396875"/>
              <a:ext cx="3094408"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课题目的</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010799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pic>
        <p:nvPicPr>
          <p:cNvPr id="9" name="图片 8">
            <a:extLst>
              <a:ext uri="{FF2B5EF4-FFF2-40B4-BE49-F238E27FC236}">
                <a16:creationId xmlns:a16="http://schemas.microsoft.com/office/drawing/2014/main" id="{35EDB526-4CD2-4E67-86AF-1B739026F642}"/>
              </a:ext>
            </a:extLst>
          </p:cNvPr>
          <p:cNvPicPr>
            <a:picLocks noChangeAspect="1"/>
          </p:cNvPicPr>
          <p:nvPr/>
        </p:nvPicPr>
        <p:blipFill>
          <a:blip r:embed="rId3"/>
          <a:stretch>
            <a:fillRect/>
          </a:stretch>
        </p:blipFill>
        <p:spPr>
          <a:xfrm>
            <a:off x="1219200" y="709612"/>
            <a:ext cx="9753600" cy="5438775"/>
          </a:xfrm>
          <a:prstGeom prst="rect">
            <a:avLst/>
          </a:prstGeom>
        </p:spPr>
      </p:pic>
    </p:spTree>
    <p:extLst>
      <p:ext uri="{BB962C8B-B14F-4D97-AF65-F5344CB8AC3E}">
        <p14:creationId xmlns:p14="http://schemas.microsoft.com/office/powerpoint/2010/main" val="4009309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pic>
        <p:nvPicPr>
          <p:cNvPr id="11" name="图片 10">
            <a:extLst>
              <a:ext uri="{FF2B5EF4-FFF2-40B4-BE49-F238E27FC236}">
                <a16:creationId xmlns:a16="http://schemas.microsoft.com/office/drawing/2014/main" id="{C04FB403-762C-4B1D-9681-BCA726638CD3}"/>
              </a:ext>
            </a:extLst>
          </p:cNvPr>
          <p:cNvPicPr>
            <a:picLocks noChangeAspect="1"/>
          </p:cNvPicPr>
          <p:nvPr/>
        </p:nvPicPr>
        <p:blipFill>
          <a:blip r:embed="rId3"/>
          <a:stretch>
            <a:fillRect/>
          </a:stretch>
        </p:blipFill>
        <p:spPr>
          <a:xfrm>
            <a:off x="1354930" y="891721"/>
            <a:ext cx="9482139" cy="5329616"/>
          </a:xfrm>
          <a:prstGeom prst="rect">
            <a:avLst/>
          </a:prstGeom>
        </p:spPr>
      </p:pic>
    </p:spTree>
    <p:extLst>
      <p:ext uri="{BB962C8B-B14F-4D97-AF65-F5344CB8AC3E}">
        <p14:creationId xmlns:p14="http://schemas.microsoft.com/office/powerpoint/2010/main" val="1202124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26592725-B0DF-4777-8D3C-15E9B9AC1FBA}"/>
              </a:ext>
            </a:extLst>
          </p:cNvPr>
          <p:cNvSpPr/>
          <p:nvPr/>
        </p:nvSpPr>
        <p:spPr>
          <a:xfrm>
            <a:off x="914400" y="1089898"/>
            <a:ext cx="8229600" cy="4401205"/>
          </a:xfrm>
          <a:prstGeom prst="rect">
            <a:avLst/>
          </a:prstGeom>
        </p:spPr>
        <p:txBody>
          <a:bodyPr wrap="square">
            <a:spAutoFit/>
          </a:bodyPr>
          <a:lstStyle/>
          <a:p>
            <a:pPr>
              <a:buFont typeface="Wingdings" panose="05000000000000000000" charset="0"/>
              <a:buChar char="l"/>
            </a:pPr>
            <a:r>
              <a:rPr lang="zh-CN" altLang="en-US" sz="2000" dirty="0">
                <a:sym typeface="+mn-ea"/>
              </a:rPr>
              <a:t>解决现有的地面站没有</a:t>
            </a:r>
            <a:r>
              <a:rPr lang="en-US" altLang="zh-CN" sz="2000" dirty="0">
                <a:sym typeface="+mn-ea"/>
              </a:rPr>
              <a:t>3D</a:t>
            </a:r>
            <a:r>
              <a:rPr lang="zh-CN" altLang="en-US" sz="2000" dirty="0">
                <a:sym typeface="+mn-ea"/>
              </a:rPr>
              <a:t>可视化的弊端</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将现实坐标的信息代入我们的</a:t>
            </a:r>
            <a:r>
              <a:rPr lang="en-US" altLang="zh-CN" sz="2000" dirty="0">
                <a:sym typeface="+mn-ea"/>
              </a:rPr>
              <a:t>3D</a:t>
            </a:r>
            <a:r>
              <a:rPr lang="zh-CN" altLang="en-US" sz="2000" dirty="0">
                <a:sym typeface="+mn-ea"/>
              </a:rPr>
              <a:t>世界</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实现一个和真实世界信息产生互动的飞行世界（设想）</a:t>
            </a:r>
            <a:endParaRPr lang="zh-CN" altLang="en-US" sz="2000" dirty="0"/>
          </a:p>
          <a:p>
            <a:pPr>
              <a:buFont typeface="Wingdings" panose="05000000000000000000" charset="0"/>
              <a:buChar char="l"/>
            </a:pPr>
            <a:endParaRPr lang="en-US" altLang="zh-CN" sz="2000" dirty="0"/>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endParaRPr kumimoji="1" lang="zh-CN" altLang="en-US" sz="2000" dirty="0"/>
          </a:p>
        </p:txBody>
      </p:sp>
      <p:pic>
        <p:nvPicPr>
          <p:cNvPr id="268" name="图片 267" descr="unlimited_range_small">
            <a:extLst>
              <a:ext uri="{FF2B5EF4-FFF2-40B4-BE49-F238E27FC236}">
                <a16:creationId xmlns:a16="http://schemas.microsoft.com/office/drawing/2014/main" id="{1CD1EA70-748C-437D-969B-989C35F7675D}"/>
              </a:ext>
            </a:extLst>
          </p:cNvPr>
          <p:cNvPicPr>
            <a:picLocks noChangeAspect="1"/>
          </p:cNvPicPr>
          <p:nvPr/>
        </p:nvPicPr>
        <p:blipFill>
          <a:blip r:embed="rId3"/>
          <a:stretch>
            <a:fillRect/>
          </a:stretch>
        </p:blipFill>
        <p:spPr>
          <a:xfrm>
            <a:off x="3848495" y="2751455"/>
            <a:ext cx="5229225" cy="3726180"/>
          </a:xfrm>
          <a:prstGeom prst="rect">
            <a:avLst/>
          </a:prstGeom>
          <a:effectLst>
            <a:softEdge rad="635000"/>
          </a:effectLst>
        </p:spPr>
      </p:pic>
    </p:spTree>
    <p:extLst>
      <p:ext uri="{BB962C8B-B14F-4D97-AF65-F5344CB8AC3E}">
        <p14:creationId xmlns:p14="http://schemas.microsoft.com/office/powerpoint/2010/main" val="1878713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453360" y="345797"/>
            <a:ext cx="5279395" cy="4822970"/>
            <a:chOff x="3986995" y="833056"/>
            <a:chExt cx="4212651"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第二部分</a:t>
              </a:r>
            </a:p>
          </p:txBody>
        </p:sp>
        <p:sp>
          <p:nvSpPr>
            <p:cNvPr id="139" name="矩形 138"/>
            <p:cNvSpPr/>
            <p:nvPr/>
          </p:nvSpPr>
          <p:spPr>
            <a:xfrm>
              <a:off x="3986995" y="2396875"/>
              <a:ext cx="4212651"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已有成果分析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1556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16" name="Group 11"/>
          <p:cNvGrpSpPr>
            <a:grpSpLocks noChangeAspect="1"/>
          </p:cNvGrpSpPr>
          <p:nvPr/>
        </p:nvGrpSpPr>
        <p:grpSpPr bwMode="auto">
          <a:xfrm>
            <a:off x="4316416" y="1680771"/>
            <a:ext cx="1199546" cy="851678"/>
            <a:chOff x="1407" y="1098"/>
            <a:chExt cx="800" cy="568"/>
          </a:xfrm>
          <a:solidFill>
            <a:srgbClr val="F5F0EA"/>
          </a:solidFill>
        </p:grpSpPr>
        <p:sp>
          <p:nvSpPr>
            <p:cNvPr id="17"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Group 32"/>
          <p:cNvGrpSpPr>
            <a:grpSpLocks noChangeAspect="1"/>
          </p:cNvGrpSpPr>
          <p:nvPr/>
        </p:nvGrpSpPr>
        <p:grpSpPr bwMode="auto">
          <a:xfrm>
            <a:off x="4321171" y="3953146"/>
            <a:ext cx="1199543" cy="851677"/>
            <a:chOff x="4354" y="1098"/>
            <a:chExt cx="800" cy="568"/>
          </a:xfrm>
          <a:solidFill>
            <a:srgbClr val="F5F0EA"/>
          </a:solidFill>
        </p:grpSpPr>
        <p:sp>
          <p:nvSpPr>
            <p:cNvPr id="2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41"/>
          <p:cNvGrpSpPr>
            <a:grpSpLocks noChangeAspect="1"/>
          </p:cNvGrpSpPr>
          <p:nvPr/>
        </p:nvGrpSpPr>
        <p:grpSpPr bwMode="auto">
          <a:xfrm>
            <a:off x="6758802" y="3944900"/>
            <a:ext cx="1141068" cy="850178"/>
            <a:chOff x="5314" y="1097"/>
            <a:chExt cx="761" cy="567"/>
          </a:xfrm>
          <a:solidFill>
            <a:srgbClr val="F5F0EA"/>
          </a:solidFill>
        </p:grpSpPr>
        <p:sp>
          <p:nvSpPr>
            <p:cNvPr id="33" name="Freeform 42"/>
            <p:cNvSpPr>
              <a:spLocks/>
            </p:cNvSpPr>
            <p:nvPr/>
          </p:nvSpPr>
          <p:spPr bwMode="auto">
            <a:xfrm>
              <a:off x="5481" y="1573"/>
              <a:ext cx="244" cy="91"/>
            </a:xfrm>
            <a:custGeom>
              <a:avLst/>
              <a:gdLst>
                <a:gd name="T0" fmla="*/ 204 w 257"/>
                <a:gd name="T1" fmla="*/ 54 h 95"/>
                <a:gd name="T2" fmla="*/ 204 w 257"/>
                <a:gd name="T3" fmla="*/ 10 h 95"/>
                <a:gd name="T4" fmla="*/ 201 w 257"/>
                <a:gd name="T5" fmla="*/ 3 h 95"/>
                <a:gd name="T6" fmla="*/ 194 w 257"/>
                <a:gd name="T7" fmla="*/ 0 h 95"/>
                <a:gd name="T8" fmla="*/ 63 w 257"/>
                <a:gd name="T9" fmla="*/ 0 h 95"/>
                <a:gd name="T10" fmla="*/ 56 w 257"/>
                <a:gd name="T11" fmla="*/ 3 h 95"/>
                <a:gd name="T12" fmla="*/ 53 w 257"/>
                <a:gd name="T13" fmla="*/ 10 h 95"/>
                <a:gd name="T14" fmla="*/ 53 w 257"/>
                <a:gd name="T15" fmla="*/ 54 h 95"/>
                <a:gd name="T16" fmla="*/ 1 w 257"/>
                <a:gd name="T17" fmla="*/ 82 h 95"/>
                <a:gd name="T18" fmla="*/ 0 w 257"/>
                <a:gd name="T19" fmla="*/ 84 h 95"/>
                <a:gd name="T20" fmla="*/ 0 w 257"/>
                <a:gd name="T21" fmla="*/ 85 h 95"/>
                <a:gd name="T22" fmla="*/ 0 w 257"/>
                <a:gd name="T23" fmla="*/ 92 h 95"/>
                <a:gd name="T24" fmla="*/ 1 w 257"/>
                <a:gd name="T25" fmla="*/ 94 h 95"/>
                <a:gd name="T26" fmla="*/ 3 w 257"/>
                <a:gd name="T27" fmla="*/ 95 h 95"/>
                <a:gd name="T28" fmla="*/ 254 w 257"/>
                <a:gd name="T29" fmla="*/ 95 h 95"/>
                <a:gd name="T30" fmla="*/ 256 w 257"/>
                <a:gd name="T31" fmla="*/ 94 h 95"/>
                <a:gd name="T32" fmla="*/ 257 w 257"/>
                <a:gd name="T33" fmla="*/ 92 h 95"/>
                <a:gd name="T34" fmla="*/ 257 w 257"/>
                <a:gd name="T35" fmla="*/ 85 h 95"/>
                <a:gd name="T36" fmla="*/ 257 w 257"/>
                <a:gd name="T37" fmla="*/ 84 h 95"/>
                <a:gd name="T38" fmla="*/ 256 w 257"/>
                <a:gd name="T39" fmla="*/ 82 h 95"/>
                <a:gd name="T40" fmla="*/ 204 w 257"/>
                <a:gd name="T4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95">
                  <a:moveTo>
                    <a:pt x="204" y="54"/>
                  </a:moveTo>
                  <a:cubicBezTo>
                    <a:pt x="204" y="10"/>
                    <a:pt x="204" y="10"/>
                    <a:pt x="204" y="10"/>
                  </a:cubicBezTo>
                  <a:cubicBezTo>
                    <a:pt x="204" y="7"/>
                    <a:pt x="203" y="5"/>
                    <a:pt x="201" y="3"/>
                  </a:cubicBezTo>
                  <a:cubicBezTo>
                    <a:pt x="199" y="1"/>
                    <a:pt x="197" y="0"/>
                    <a:pt x="194" y="0"/>
                  </a:cubicBezTo>
                  <a:cubicBezTo>
                    <a:pt x="63" y="0"/>
                    <a:pt x="63" y="0"/>
                    <a:pt x="63" y="0"/>
                  </a:cubicBezTo>
                  <a:cubicBezTo>
                    <a:pt x="60" y="0"/>
                    <a:pt x="58" y="1"/>
                    <a:pt x="56" y="3"/>
                  </a:cubicBezTo>
                  <a:cubicBezTo>
                    <a:pt x="54" y="5"/>
                    <a:pt x="53" y="7"/>
                    <a:pt x="53" y="10"/>
                  </a:cubicBezTo>
                  <a:cubicBezTo>
                    <a:pt x="53" y="54"/>
                    <a:pt x="53" y="54"/>
                    <a:pt x="53" y="54"/>
                  </a:cubicBezTo>
                  <a:cubicBezTo>
                    <a:pt x="1" y="82"/>
                    <a:pt x="1" y="82"/>
                    <a:pt x="1" y="82"/>
                  </a:cubicBezTo>
                  <a:cubicBezTo>
                    <a:pt x="1" y="83"/>
                    <a:pt x="0" y="83"/>
                    <a:pt x="0" y="84"/>
                  </a:cubicBezTo>
                  <a:cubicBezTo>
                    <a:pt x="0" y="84"/>
                    <a:pt x="0" y="85"/>
                    <a:pt x="0" y="85"/>
                  </a:cubicBezTo>
                  <a:cubicBezTo>
                    <a:pt x="0" y="92"/>
                    <a:pt x="0" y="92"/>
                    <a:pt x="0" y="92"/>
                  </a:cubicBezTo>
                  <a:cubicBezTo>
                    <a:pt x="0" y="93"/>
                    <a:pt x="0" y="93"/>
                    <a:pt x="1" y="94"/>
                  </a:cubicBezTo>
                  <a:cubicBezTo>
                    <a:pt x="1" y="95"/>
                    <a:pt x="2" y="95"/>
                    <a:pt x="3" y="95"/>
                  </a:cubicBezTo>
                  <a:cubicBezTo>
                    <a:pt x="254" y="95"/>
                    <a:pt x="254" y="95"/>
                    <a:pt x="254" y="95"/>
                  </a:cubicBezTo>
                  <a:cubicBezTo>
                    <a:pt x="255" y="95"/>
                    <a:pt x="256" y="95"/>
                    <a:pt x="256" y="94"/>
                  </a:cubicBezTo>
                  <a:cubicBezTo>
                    <a:pt x="257" y="93"/>
                    <a:pt x="257" y="93"/>
                    <a:pt x="257" y="92"/>
                  </a:cubicBezTo>
                  <a:cubicBezTo>
                    <a:pt x="257" y="85"/>
                    <a:pt x="257" y="85"/>
                    <a:pt x="257" y="85"/>
                  </a:cubicBezTo>
                  <a:cubicBezTo>
                    <a:pt x="257" y="85"/>
                    <a:pt x="257" y="84"/>
                    <a:pt x="257" y="84"/>
                  </a:cubicBezTo>
                  <a:cubicBezTo>
                    <a:pt x="257" y="83"/>
                    <a:pt x="256" y="83"/>
                    <a:pt x="256" y="82"/>
                  </a:cubicBezTo>
                  <a:lnTo>
                    <a:pt x="20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3"/>
            <p:cNvSpPr>
              <a:spLocks noEditPoints="1"/>
            </p:cNvSpPr>
            <p:nvPr/>
          </p:nvSpPr>
          <p:spPr bwMode="auto">
            <a:xfrm>
              <a:off x="5314" y="1172"/>
              <a:ext cx="577" cy="390"/>
            </a:xfrm>
            <a:custGeom>
              <a:avLst/>
              <a:gdLst>
                <a:gd name="T0" fmla="*/ 600 w 607"/>
                <a:gd name="T1" fmla="*/ 7 h 409"/>
                <a:gd name="T2" fmla="*/ 584 w 607"/>
                <a:gd name="T3" fmla="*/ 0 h 409"/>
                <a:gd name="T4" fmla="*/ 23 w 607"/>
                <a:gd name="T5" fmla="*/ 0 h 409"/>
                <a:gd name="T6" fmla="*/ 7 w 607"/>
                <a:gd name="T7" fmla="*/ 7 h 409"/>
                <a:gd name="T8" fmla="*/ 0 w 607"/>
                <a:gd name="T9" fmla="*/ 23 h 409"/>
                <a:gd name="T10" fmla="*/ 0 w 607"/>
                <a:gd name="T11" fmla="*/ 386 h 409"/>
                <a:gd name="T12" fmla="*/ 7 w 607"/>
                <a:gd name="T13" fmla="*/ 403 h 409"/>
                <a:gd name="T14" fmla="*/ 23 w 607"/>
                <a:gd name="T15" fmla="*/ 409 h 409"/>
                <a:gd name="T16" fmla="*/ 584 w 607"/>
                <a:gd name="T17" fmla="*/ 409 h 409"/>
                <a:gd name="T18" fmla="*/ 600 w 607"/>
                <a:gd name="T19" fmla="*/ 403 h 409"/>
                <a:gd name="T20" fmla="*/ 607 w 607"/>
                <a:gd name="T21" fmla="*/ 386 h 409"/>
                <a:gd name="T22" fmla="*/ 607 w 607"/>
                <a:gd name="T23" fmla="*/ 23 h 409"/>
                <a:gd name="T24" fmla="*/ 600 w 607"/>
                <a:gd name="T25" fmla="*/ 7 h 409"/>
                <a:gd name="T26" fmla="*/ 304 w 607"/>
                <a:gd name="T27" fmla="*/ 400 h 409"/>
                <a:gd name="T28" fmla="*/ 293 w 607"/>
                <a:gd name="T29" fmla="*/ 390 h 409"/>
                <a:gd name="T30" fmla="*/ 304 w 607"/>
                <a:gd name="T31" fmla="*/ 379 h 409"/>
                <a:gd name="T32" fmla="*/ 314 w 607"/>
                <a:gd name="T33" fmla="*/ 390 h 409"/>
                <a:gd name="T34" fmla="*/ 304 w 607"/>
                <a:gd name="T35" fmla="*/ 400 h 409"/>
                <a:gd name="T36" fmla="*/ 567 w 607"/>
                <a:gd name="T37" fmla="*/ 370 h 409"/>
                <a:gd name="T38" fmla="*/ 40 w 607"/>
                <a:gd name="T39" fmla="*/ 370 h 409"/>
                <a:gd name="T40" fmla="*/ 40 w 607"/>
                <a:gd name="T41" fmla="*/ 40 h 409"/>
                <a:gd name="T42" fmla="*/ 567 w 607"/>
                <a:gd name="T43" fmla="*/ 40 h 409"/>
                <a:gd name="T44" fmla="*/ 567 w 607"/>
                <a:gd name="T45"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409">
                  <a:moveTo>
                    <a:pt x="600" y="7"/>
                  </a:moveTo>
                  <a:cubicBezTo>
                    <a:pt x="596" y="2"/>
                    <a:pt x="590" y="0"/>
                    <a:pt x="584" y="0"/>
                  </a:cubicBezTo>
                  <a:cubicBezTo>
                    <a:pt x="23" y="0"/>
                    <a:pt x="23" y="0"/>
                    <a:pt x="23" y="0"/>
                  </a:cubicBezTo>
                  <a:cubicBezTo>
                    <a:pt x="17" y="0"/>
                    <a:pt x="11" y="2"/>
                    <a:pt x="7" y="7"/>
                  </a:cubicBezTo>
                  <a:cubicBezTo>
                    <a:pt x="2" y="11"/>
                    <a:pt x="0" y="17"/>
                    <a:pt x="0" y="23"/>
                  </a:cubicBezTo>
                  <a:cubicBezTo>
                    <a:pt x="0" y="386"/>
                    <a:pt x="0" y="386"/>
                    <a:pt x="0" y="386"/>
                  </a:cubicBezTo>
                  <a:cubicBezTo>
                    <a:pt x="0" y="392"/>
                    <a:pt x="2" y="398"/>
                    <a:pt x="7" y="403"/>
                  </a:cubicBezTo>
                  <a:cubicBezTo>
                    <a:pt x="11" y="407"/>
                    <a:pt x="17" y="409"/>
                    <a:pt x="23" y="409"/>
                  </a:cubicBezTo>
                  <a:cubicBezTo>
                    <a:pt x="584" y="409"/>
                    <a:pt x="584" y="409"/>
                    <a:pt x="584" y="409"/>
                  </a:cubicBezTo>
                  <a:cubicBezTo>
                    <a:pt x="590" y="409"/>
                    <a:pt x="596" y="407"/>
                    <a:pt x="600" y="403"/>
                  </a:cubicBezTo>
                  <a:cubicBezTo>
                    <a:pt x="605" y="398"/>
                    <a:pt x="607" y="392"/>
                    <a:pt x="607" y="386"/>
                  </a:cubicBezTo>
                  <a:cubicBezTo>
                    <a:pt x="607" y="23"/>
                    <a:pt x="607" y="23"/>
                    <a:pt x="607" y="23"/>
                  </a:cubicBezTo>
                  <a:cubicBezTo>
                    <a:pt x="607" y="17"/>
                    <a:pt x="605" y="11"/>
                    <a:pt x="600" y="7"/>
                  </a:cubicBezTo>
                  <a:close/>
                  <a:moveTo>
                    <a:pt x="304" y="400"/>
                  </a:moveTo>
                  <a:cubicBezTo>
                    <a:pt x="298" y="400"/>
                    <a:pt x="293" y="395"/>
                    <a:pt x="293" y="390"/>
                  </a:cubicBezTo>
                  <a:cubicBezTo>
                    <a:pt x="293" y="384"/>
                    <a:pt x="298" y="379"/>
                    <a:pt x="304" y="379"/>
                  </a:cubicBezTo>
                  <a:cubicBezTo>
                    <a:pt x="309" y="379"/>
                    <a:pt x="314" y="384"/>
                    <a:pt x="314" y="390"/>
                  </a:cubicBezTo>
                  <a:cubicBezTo>
                    <a:pt x="314" y="395"/>
                    <a:pt x="309" y="400"/>
                    <a:pt x="304" y="400"/>
                  </a:cubicBezTo>
                  <a:close/>
                  <a:moveTo>
                    <a:pt x="567" y="370"/>
                  </a:moveTo>
                  <a:cubicBezTo>
                    <a:pt x="40" y="370"/>
                    <a:pt x="40" y="370"/>
                    <a:pt x="40" y="370"/>
                  </a:cubicBezTo>
                  <a:cubicBezTo>
                    <a:pt x="40" y="40"/>
                    <a:pt x="40" y="40"/>
                    <a:pt x="40" y="40"/>
                  </a:cubicBezTo>
                  <a:cubicBezTo>
                    <a:pt x="567" y="40"/>
                    <a:pt x="567" y="40"/>
                    <a:pt x="567" y="40"/>
                  </a:cubicBezTo>
                  <a:lnTo>
                    <a:pt x="567"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
            <p:cNvSpPr>
              <a:spLocks noEditPoints="1"/>
            </p:cNvSpPr>
            <p:nvPr/>
          </p:nvSpPr>
          <p:spPr bwMode="auto">
            <a:xfrm>
              <a:off x="5827" y="1118"/>
              <a:ext cx="227" cy="509"/>
            </a:xfrm>
            <a:custGeom>
              <a:avLst/>
              <a:gdLst>
                <a:gd name="T0" fmla="*/ 200 w 239"/>
                <a:gd name="T1" fmla="*/ 150 h 533"/>
                <a:gd name="T2" fmla="*/ 85 w 239"/>
                <a:gd name="T3" fmla="*/ 150 h 533"/>
                <a:gd name="T4" fmla="*/ 85 w 239"/>
                <a:gd name="T5" fmla="*/ 442 h 533"/>
                <a:gd name="T6" fmla="*/ 73 w 239"/>
                <a:gd name="T7" fmla="*/ 471 h 533"/>
                <a:gd name="T8" fmla="*/ 45 w 239"/>
                <a:gd name="T9" fmla="*/ 482 h 533"/>
                <a:gd name="T10" fmla="*/ 0 w 239"/>
                <a:gd name="T11" fmla="*/ 482 h 533"/>
                <a:gd name="T12" fmla="*/ 0 w 239"/>
                <a:gd name="T13" fmla="*/ 517 h 533"/>
                <a:gd name="T14" fmla="*/ 16 w 239"/>
                <a:gd name="T15" fmla="*/ 533 h 533"/>
                <a:gd name="T16" fmla="*/ 222 w 239"/>
                <a:gd name="T17" fmla="*/ 533 h 533"/>
                <a:gd name="T18" fmla="*/ 239 w 239"/>
                <a:gd name="T19" fmla="*/ 517 h 533"/>
                <a:gd name="T20" fmla="*/ 239 w 239"/>
                <a:gd name="T21" fmla="*/ 16 h 533"/>
                <a:gd name="T22" fmla="*/ 222 w 239"/>
                <a:gd name="T23" fmla="*/ 0 h 533"/>
                <a:gd name="T24" fmla="*/ 16 w 239"/>
                <a:gd name="T25" fmla="*/ 0 h 533"/>
                <a:gd name="T26" fmla="*/ 0 w 239"/>
                <a:gd name="T27" fmla="*/ 16 h 533"/>
                <a:gd name="T28" fmla="*/ 0 w 239"/>
                <a:gd name="T29" fmla="*/ 39 h 533"/>
                <a:gd name="T30" fmla="*/ 26 w 239"/>
                <a:gd name="T31" fmla="*/ 39 h 533"/>
                <a:gd name="T32" fmla="*/ 26 w 239"/>
                <a:gd name="T33" fmla="*/ 39 h 533"/>
                <a:gd name="T34" fmla="*/ 39 w 239"/>
                <a:gd name="T35" fmla="*/ 26 h 533"/>
                <a:gd name="T36" fmla="*/ 200 w 239"/>
                <a:gd name="T37" fmla="*/ 26 h 533"/>
                <a:gd name="T38" fmla="*/ 213 w 239"/>
                <a:gd name="T39" fmla="*/ 39 h 533"/>
                <a:gd name="T40" fmla="*/ 200 w 239"/>
                <a:gd name="T41" fmla="*/ 52 h 533"/>
                <a:gd name="T42" fmla="*/ 74 w 239"/>
                <a:gd name="T43" fmla="*/ 52 h 533"/>
                <a:gd name="T44" fmla="*/ 85 w 239"/>
                <a:gd name="T45" fmla="*/ 75 h 533"/>
                <a:gd name="T46" fmla="*/ 200 w 239"/>
                <a:gd name="T47" fmla="*/ 75 h 533"/>
                <a:gd name="T48" fmla="*/ 213 w 239"/>
                <a:gd name="T49" fmla="*/ 88 h 533"/>
                <a:gd name="T50" fmla="*/ 200 w 239"/>
                <a:gd name="T51" fmla="*/ 101 h 533"/>
                <a:gd name="T52" fmla="*/ 85 w 239"/>
                <a:gd name="T53" fmla="*/ 101 h 533"/>
                <a:gd name="T54" fmla="*/ 85 w 239"/>
                <a:gd name="T55" fmla="*/ 125 h 533"/>
                <a:gd name="T56" fmla="*/ 200 w 239"/>
                <a:gd name="T57" fmla="*/ 125 h 533"/>
                <a:gd name="T58" fmla="*/ 213 w 239"/>
                <a:gd name="T59" fmla="*/ 138 h 533"/>
                <a:gd name="T60" fmla="*/ 200 w 239"/>
                <a:gd name="T61" fmla="*/ 150 h 533"/>
                <a:gd name="T62" fmla="*/ 126 w 239"/>
                <a:gd name="T63" fmla="*/ 448 h 533"/>
                <a:gd name="T64" fmla="*/ 119 w 239"/>
                <a:gd name="T65" fmla="*/ 454 h 533"/>
                <a:gd name="T66" fmla="*/ 113 w 239"/>
                <a:gd name="T67" fmla="*/ 448 h 533"/>
                <a:gd name="T68" fmla="*/ 113 w 239"/>
                <a:gd name="T69" fmla="*/ 428 h 533"/>
                <a:gd name="T70" fmla="*/ 119 w 239"/>
                <a:gd name="T71" fmla="*/ 422 h 533"/>
                <a:gd name="T72" fmla="*/ 126 w 239"/>
                <a:gd name="T73" fmla="*/ 428 h 533"/>
                <a:gd name="T74" fmla="*/ 126 w 239"/>
                <a:gd name="T75" fmla="*/ 448 h 533"/>
                <a:gd name="T76" fmla="*/ 119 w 239"/>
                <a:gd name="T77" fmla="*/ 399 h 533"/>
                <a:gd name="T78" fmla="*/ 100 w 239"/>
                <a:gd name="T79" fmla="*/ 380 h 533"/>
                <a:gd name="T80" fmla="*/ 119 w 239"/>
                <a:gd name="T81" fmla="*/ 361 h 533"/>
                <a:gd name="T82" fmla="*/ 139 w 239"/>
                <a:gd name="T83" fmla="*/ 380 h 533"/>
                <a:gd name="T84" fmla="*/ 119 w 239"/>
                <a:gd name="T85" fmla="*/ 39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533">
                  <a:moveTo>
                    <a:pt x="200" y="150"/>
                  </a:moveTo>
                  <a:cubicBezTo>
                    <a:pt x="85" y="150"/>
                    <a:pt x="85" y="150"/>
                    <a:pt x="85" y="150"/>
                  </a:cubicBezTo>
                  <a:cubicBezTo>
                    <a:pt x="85" y="442"/>
                    <a:pt x="85" y="442"/>
                    <a:pt x="85" y="442"/>
                  </a:cubicBezTo>
                  <a:cubicBezTo>
                    <a:pt x="85" y="453"/>
                    <a:pt x="81" y="463"/>
                    <a:pt x="73" y="471"/>
                  </a:cubicBezTo>
                  <a:cubicBezTo>
                    <a:pt x="66" y="478"/>
                    <a:pt x="56" y="482"/>
                    <a:pt x="45" y="482"/>
                  </a:cubicBezTo>
                  <a:cubicBezTo>
                    <a:pt x="0" y="482"/>
                    <a:pt x="0" y="482"/>
                    <a:pt x="0" y="482"/>
                  </a:cubicBezTo>
                  <a:cubicBezTo>
                    <a:pt x="0" y="517"/>
                    <a:pt x="0" y="517"/>
                    <a:pt x="0" y="517"/>
                  </a:cubicBezTo>
                  <a:cubicBezTo>
                    <a:pt x="0" y="526"/>
                    <a:pt x="7" y="533"/>
                    <a:pt x="16" y="533"/>
                  </a:cubicBezTo>
                  <a:cubicBezTo>
                    <a:pt x="222" y="533"/>
                    <a:pt x="222" y="533"/>
                    <a:pt x="222" y="533"/>
                  </a:cubicBezTo>
                  <a:cubicBezTo>
                    <a:pt x="231" y="533"/>
                    <a:pt x="239" y="526"/>
                    <a:pt x="239" y="517"/>
                  </a:cubicBezTo>
                  <a:cubicBezTo>
                    <a:pt x="239" y="16"/>
                    <a:pt x="239" y="16"/>
                    <a:pt x="239" y="16"/>
                  </a:cubicBezTo>
                  <a:cubicBezTo>
                    <a:pt x="239" y="8"/>
                    <a:pt x="231" y="0"/>
                    <a:pt x="222" y="0"/>
                  </a:cubicBezTo>
                  <a:cubicBezTo>
                    <a:pt x="16" y="0"/>
                    <a:pt x="16" y="0"/>
                    <a:pt x="16" y="0"/>
                  </a:cubicBezTo>
                  <a:cubicBezTo>
                    <a:pt x="7" y="0"/>
                    <a:pt x="0" y="8"/>
                    <a:pt x="0" y="16"/>
                  </a:cubicBezTo>
                  <a:cubicBezTo>
                    <a:pt x="0" y="39"/>
                    <a:pt x="0" y="39"/>
                    <a:pt x="0" y="39"/>
                  </a:cubicBezTo>
                  <a:cubicBezTo>
                    <a:pt x="26" y="39"/>
                    <a:pt x="26" y="39"/>
                    <a:pt x="26" y="39"/>
                  </a:cubicBezTo>
                  <a:cubicBezTo>
                    <a:pt x="26" y="39"/>
                    <a:pt x="26" y="39"/>
                    <a:pt x="26" y="39"/>
                  </a:cubicBezTo>
                  <a:cubicBezTo>
                    <a:pt x="26" y="32"/>
                    <a:pt x="32" y="26"/>
                    <a:pt x="39" y="26"/>
                  </a:cubicBezTo>
                  <a:cubicBezTo>
                    <a:pt x="200" y="26"/>
                    <a:pt x="200" y="26"/>
                    <a:pt x="200" y="26"/>
                  </a:cubicBezTo>
                  <a:cubicBezTo>
                    <a:pt x="207" y="26"/>
                    <a:pt x="213" y="32"/>
                    <a:pt x="213" y="39"/>
                  </a:cubicBezTo>
                  <a:cubicBezTo>
                    <a:pt x="213" y="46"/>
                    <a:pt x="207" y="52"/>
                    <a:pt x="200" y="52"/>
                  </a:cubicBezTo>
                  <a:cubicBezTo>
                    <a:pt x="74" y="52"/>
                    <a:pt x="74" y="52"/>
                    <a:pt x="74" y="52"/>
                  </a:cubicBezTo>
                  <a:cubicBezTo>
                    <a:pt x="80" y="58"/>
                    <a:pt x="84" y="67"/>
                    <a:pt x="85" y="75"/>
                  </a:cubicBezTo>
                  <a:cubicBezTo>
                    <a:pt x="200" y="75"/>
                    <a:pt x="200" y="75"/>
                    <a:pt x="200" y="75"/>
                  </a:cubicBezTo>
                  <a:cubicBezTo>
                    <a:pt x="207" y="75"/>
                    <a:pt x="213" y="81"/>
                    <a:pt x="213" y="88"/>
                  </a:cubicBezTo>
                  <a:cubicBezTo>
                    <a:pt x="213" y="95"/>
                    <a:pt x="207" y="101"/>
                    <a:pt x="200" y="101"/>
                  </a:cubicBezTo>
                  <a:cubicBezTo>
                    <a:pt x="85" y="101"/>
                    <a:pt x="85" y="101"/>
                    <a:pt x="85" y="101"/>
                  </a:cubicBezTo>
                  <a:cubicBezTo>
                    <a:pt x="85" y="125"/>
                    <a:pt x="85" y="125"/>
                    <a:pt x="85" y="125"/>
                  </a:cubicBezTo>
                  <a:cubicBezTo>
                    <a:pt x="200" y="125"/>
                    <a:pt x="200" y="125"/>
                    <a:pt x="200" y="125"/>
                  </a:cubicBezTo>
                  <a:cubicBezTo>
                    <a:pt x="207" y="125"/>
                    <a:pt x="213" y="131"/>
                    <a:pt x="213" y="138"/>
                  </a:cubicBezTo>
                  <a:cubicBezTo>
                    <a:pt x="213" y="145"/>
                    <a:pt x="207" y="150"/>
                    <a:pt x="200" y="150"/>
                  </a:cubicBezTo>
                  <a:close/>
                  <a:moveTo>
                    <a:pt x="126" y="448"/>
                  </a:moveTo>
                  <a:cubicBezTo>
                    <a:pt x="126" y="451"/>
                    <a:pt x="123" y="454"/>
                    <a:pt x="119" y="454"/>
                  </a:cubicBezTo>
                  <a:cubicBezTo>
                    <a:pt x="116" y="454"/>
                    <a:pt x="113" y="451"/>
                    <a:pt x="113" y="448"/>
                  </a:cubicBezTo>
                  <a:cubicBezTo>
                    <a:pt x="113" y="428"/>
                    <a:pt x="113" y="428"/>
                    <a:pt x="113" y="428"/>
                  </a:cubicBezTo>
                  <a:cubicBezTo>
                    <a:pt x="113" y="425"/>
                    <a:pt x="116" y="422"/>
                    <a:pt x="119" y="422"/>
                  </a:cubicBezTo>
                  <a:cubicBezTo>
                    <a:pt x="123" y="422"/>
                    <a:pt x="126" y="425"/>
                    <a:pt x="126" y="428"/>
                  </a:cubicBezTo>
                  <a:lnTo>
                    <a:pt x="126" y="448"/>
                  </a:lnTo>
                  <a:close/>
                  <a:moveTo>
                    <a:pt x="119" y="399"/>
                  </a:moveTo>
                  <a:cubicBezTo>
                    <a:pt x="109" y="399"/>
                    <a:pt x="100" y="391"/>
                    <a:pt x="100" y="380"/>
                  </a:cubicBezTo>
                  <a:cubicBezTo>
                    <a:pt x="100" y="370"/>
                    <a:pt x="109" y="361"/>
                    <a:pt x="119" y="361"/>
                  </a:cubicBezTo>
                  <a:cubicBezTo>
                    <a:pt x="130" y="361"/>
                    <a:pt x="139" y="370"/>
                    <a:pt x="139" y="380"/>
                  </a:cubicBezTo>
                  <a:cubicBezTo>
                    <a:pt x="139" y="391"/>
                    <a:pt x="130" y="399"/>
                    <a:pt x="119"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5"/>
            <p:cNvSpPr>
              <a:spLocks/>
            </p:cNvSpPr>
            <p:nvPr/>
          </p:nvSpPr>
          <p:spPr bwMode="auto">
            <a:xfrm>
              <a:off x="5806" y="1097"/>
              <a:ext cx="269" cy="567"/>
            </a:xfrm>
            <a:custGeom>
              <a:avLst/>
              <a:gdLst>
                <a:gd name="T0" fmla="*/ 244 w 283"/>
                <a:gd name="T1" fmla="*/ 0 h 594"/>
                <a:gd name="T2" fmla="*/ 38 w 283"/>
                <a:gd name="T3" fmla="*/ 0 h 594"/>
                <a:gd name="T4" fmla="*/ 0 w 283"/>
                <a:gd name="T5" fmla="*/ 38 h 594"/>
                <a:gd name="T6" fmla="*/ 0 w 283"/>
                <a:gd name="T7" fmla="*/ 61 h 594"/>
                <a:gd name="T8" fmla="*/ 16 w 283"/>
                <a:gd name="T9" fmla="*/ 61 h 594"/>
                <a:gd name="T10" fmla="*/ 16 w 283"/>
                <a:gd name="T11" fmla="*/ 38 h 594"/>
                <a:gd name="T12" fmla="*/ 38 w 283"/>
                <a:gd name="T13" fmla="*/ 16 h 594"/>
                <a:gd name="T14" fmla="*/ 244 w 283"/>
                <a:gd name="T15" fmla="*/ 16 h 594"/>
                <a:gd name="T16" fmla="*/ 267 w 283"/>
                <a:gd name="T17" fmla="*/ 38 h 594"/>
                <a:gd name="T18" fmla="*/ 267 w 283"/>
                <a:gd name="T19" fmla="*/ 539 h 594"/>
                <a:gd name="T20" fmla="*/ 244 w 283"/>
                <a:gd name="T21" fmla="*/ 562 h 594"/>
                <a:gd name="T22" fmla="*/ 38 w 283"/>
                <a:gd name="T23" fmla="*/ 562 h 594"/>
                <a:gd name="T24" fmla="*/ 16 w 283"/>
                <a:gd name="T25" fmla="*/ 539 h 594"/>
                <a:gd name="T26" fmla="*/ 16 w 283"/>
                <a:gd name="T27" fmla="*/ 504 h 594"/>
                <a:gd name="T28" fmla="*/ 0 w 283"/>
                <a:gd name="T29" fmla="*/ 504 h 594"/>
                <a:gd name="T30" fmla="*/ 0 w 283"/>
                <a:gd name="T31" fmla="*/ 539 h 594"/>
                <a:gd name="T32" fmla="*/ 38 w 283"/>
                <a:gd name="T33" fmla="*/ 578 h 594"/>
                <a:gd name="T34" fmla="*/ 51 w 283"/>
                <a:gd name="T35" fmla="*/ 578 h 594"/>
                <a:gd name="T36" fmla="*/ 51 w 283"/>
                <a:gd name="T37" fmla="*/ 581 h 594"/>
                <a:gd name="T38" fmla="*/ 55 w 283"/>
                <a:gd name="T39" fmla="*/ 590 h 594"/>
                <a:gd name="T40" fmla="*/ 64 w 283"/>
                <a:gd name="T41" fmla="*/ 594 h 594"/>
                <a:gd name="T42" fmla="*/ 71 w 283"/>
                <a:gd name="T43" fmla="*/ 594 h 594"/>
                <a:gd name="T44" fmla="*/ 80 w 283"/>
                <a:gd name="T45" fmla="*/ 590 h 594"/>
                <a:gd name="T46" fmla="*/ 83 w 283"/>
                <a:gd name="T47" fmla="*/ 581 h 594"/>
                <a:gd name="T48" fmla="*/ 83 w 283"/>
                <a:gd name="T49" fmla="*/ 578 h 594"/>
                <a:gd name="T50" fmla="*/ 199 w 283"/>
                <a:gd name="T51" fmla="*/ 578 h 594"/>
                <a:gd name="T52" fmla="*/ 199 w 283"/>
                <a:gd name="T53" fmla="*/ 581 h 594"/>
                <a:gd name="T54" fmla="*/ 203 w 283"/>
                <a:gd name="T55" fmla="*/ 590 h 594"/>
                <a:gd name="T56" fmla="*/ 212 w 283"/>
                <a:gd name="T57" fmla="*/ 594 h 594"/>
                <a:gd name="T58" fmla="*/ 218 w 283"/>
                <a:gd name="T59" fmla="*/ 594 h 594"/>
                <a:gd name="T60" fmla="*/ 227 w 283"/>
                <a:gd name="T61" fmla="*/ 590 h 594"/>
                <a:gd name="T62" fmla="*/ 231 w 283"/>
                <a:gd name="T63" fmla="*/ 581 h 594"/>
                <a:gd name="T64" fmla="*/ 231 w 283"/>
                <a:gd name="T65" fmla="*/ 578 h 594"/>
                <a:gd name="T66" fmla="*/ 244 w 283"/>
                <a:gd name="T67" fmla="*/ 578 h 594"/>
                <a:gd name="T68" fmla="*/ 283 w 283"/>
                <a:gd name="T69" fmla="*/ 539 h 594"/>
                <a:gd name="T70" fmla="*/ 283 w 283"/>
                <a:gd name="T71" fmla="*/ 38 h 594"/>
                <a:gd name="T72" fmla="*/ 244 w 283"/>
                <a:gd name="T7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 h="594">
                  <a:moveTo>
                    <a:pt x="244" y="0"/>
                  </a:moveTo>
                  <a:cubicBezTo>
                    <a:pt x="38" y="0"/>
                    <a:pt x="38" y="0"/>
                    <a:pt x="38" y="0"/>
                  </a:cubicBezTo>
                  <a:cubicBezTo>
                    <a:pt x="17" y="0"/>
                    <a:pt x="0" y="17"/>
                    <a:pt x="0" y="38"/>
                  </a:cubicBezTo>
                  <a:cubicBezTo>
                    <a:pt x="0" y="61"/>
                    <a:pt x="0" y="61"/>
                    <a:pt x="0" y="61"/>
                  </a:cubicBezTo>
                  <a:cubicBezTo>
                    <a:pt x="16" y="61"/>
                    <a:pt x="16" y="61"/>
                    <a:pt x="16" y="61"/>
                  </a:cubicBezTo>
                  <a:cubicBezTo>
                    <a:pt x="16" y="38"/>
                    <a:pt x="16" y="38"/>
                    <a:pt x="16" y="38"/>
                  </a:cubicBezTo>
                  <a:cubicBezTo>
                    <a:pt x="16" y="26"/>
                    <a:pt x="26" y="16"/>
                    <a:pt x="38" y="16"/>
                  </a:cubicBezTo>
                  <a:cubicBezTo>
                    <a:pt x="244" y="16"/>
                    <a:pt x="244" y="16"/>
                    <a:pt x="244" y="16"/>
                  </a:cubicBezTo>
                  <a:cubicBezTo>
                    <a:pt x="257" y="16"/>
                    <a:pt x="267" y="26"/>
                    <a:pt x="267" y="38"/>
                  </a:cubicBezTo>
                  <a:cubicBezTo>
                    <a:pt x="267" y="539"/>
                    <a:pt x="267" y="539"/>
                    <a:pt x="267" y="539"/>
                  </a:cubicBezTo>
                  <a:cubicBezTo>
                    <a:pt x="267" y="552"/>
                    <a:pt x="257" y="562"/>
                    <a:pt x="244" y="562"/>
                  </a:cubicBezTo>
                  <a:cubicBezTo>
                    <a:pt x="38" y="562"/>
                    <a:pt x="38" y="562"/>
                    <a:pt x="38" y="562"/>
                  </a:cubicBezTo>
                  <a:cubicBezTo>
                    <a:pt x="26" y="562"/>
                    <a:pt x="16" y="552"/>
                    <a:pt x="16" y="539"/>
                  </a:cubicBezTo>
                  <a:cubicBezTo>
                    <a:pt x="16" y="504"/>
                    <a:pt x="16" y="504"/>
                    <a:pt x="16" y="504"/>
                  </a:cubicBezTo>
                  <a:cubicBezTo>
                    <a:pt x="0" y="504"/>
                    <a:pt x="0" y="504"/>
                    <a:pt x="0" y="504"/>
                  </a:cubicBezTo>
                  <a:cubicBezTo>
                    <a:pt x="0" y="539"/>
                    <a:pt x="0" y="539"/>
                    <a:pt x="0" y="539"/>
                  </a:cubicBezTo>
                  <a:cubicBezTo>
                    <a:pt x="0" y="560"/>
                    <a:pt x="17" y="578"/>
                    <a:pt x="38" y="578"/>
                  </a:cubicBezTo>
                  <a:cubicBezTo>
                    <a:pt x="51" y="578"/>
                    <a:pt x="51" y="578"/>
                    <a:pt x="51" y="578"/>
                  </a:cubicBezTo>
                  <a:cubicBezTo>
                    <a:pt x="51" y="581"/>
                    <a:pt x="51" y="581"/>
                    <a:pt x="51" y="581"/>
                  </a:cubicBezTo>
                  <a:cubicBezTo>
                    <a:pt x="51" y="584"/>
                    <a:pt x="53" y="588"/>
                    <a:pt x="55" y="590"/>
                  </a:cubicBezTo>
                  <a:cubicBezTo>
                    <a:pt x="58" y="593"/>
                    <a:pt x="61" y="594"/>
                    <a:pt x="64" y="594"/>
                  </a:cubicBezTo>
                  <a:cubicBezTo>
                    <a:pt x="71" y="594"/>
                    <a:pt x="71" y="594"/>
                    <a:pt x="71" y="594"/>
                  </a:cubicBezTo>
                  <a:cubicBezTo>
                    <a:pt x="74" y="594"/>
                    <a:pt x="77" y="593"/>
                    <a:pt x="80" y="590"/>
                  </a:cubicBezTo>
                  <a:cubicBezTo>
                    <a:pt x="82" y="588"/>
                    <a:pt x="83" y="584"/>
                    <a:pt x="83" y="581"/>
                  </a:cubicBezTo>
                  <a:cubicBezTo>
                    <a:pt x="83" y="578"/>
                    <a:pt x="83" y="578"/>
                    <a:pt x="83" y="578"/>
                  </a:cubicBezTo>
                  <a:cubicBezTo>
                    <a:pt x="199" y="578"/>
                    <a:pt x="199" y="578"/>
                    <a:pt x="199" y="578"/>
                  </a:cubicBezTo>
                  <a:cubicBezTo>
                    <a:pt x="199" y="581"/>
                    <a:pt x="199" y="581"/>
                    <a:pt x="199" y="581"/>
                  </a:cubicBezTo>
                  <a:cubicBezTo>
                    <a:pt x="199" y="584"/>
                    <a:pt x="200" y="588"/>
                    <a:pt x="203" y="590"/>
                  </a:cubicBezTo>
                  <a:cubicBezTo>
                    <a:pt x="205" y="593"/>
                    <a:pt x="209" y="594"/>
                    <a:pt x="212" y="594"/>
                  </a:cubicBezTo>
                  <a:cubicBezTo>
                    <a:pt x="218" y="594"/>
                    <a:pt x="218" y="594"/>
                    <a:pt x="218" y="594"/>
                  </a:cubicBezTo>
                  <a:cubicBezTo>
                    <a:pt x="222" y="594"/>
                    <a:pt x="225" y="593"/>
                    <a:pt x="227" y="590"/>
                  </a:cubicBezTo>
                  <a:cubicBezTo>
                    <a:pt x="230" y="588"/>
                    <a:pt x="231" y="584"/>
                    <a:pt x="231" y="581"/>
                  </a:cubicBezTo>
                  <a:cubicBezTo>
                    <a:pt x="231" y="578"/>
                    <a:pt x="231" y="578"/>
                    <a:pt x="231" y="578"/>
                  </a:cubicBezTo>
                  <a:cubicBezTo>
                    <a:pt x="244" y="578"/>
                    <a:pt x="244" y="578"/>
                    <a:pt x="244" y="578"/>
                  </a:cubicBezTo>
                  <a:cubicBezTo>
                    <a:pt x="266" y="578"/>
                    <a:pt x="283" y="560"/>
                    <a:pt x="283" y="539"/>
                  </a:cubicBezTo>
                  <a:cubicBezTo>
                    <a:pt x="283" y="38"/>
                    <a:pt x="283" y="38"/>
                    <a:pt x="283" y="38"/>
                  </a:cubicBezTo>
                  <a:cubicBezTo>
                    <a:pt x="283" y="17"/>
                    <a:pt x="266"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6"/>
            <p:cNvSpPr>
              <a:spLocks/>
            </p:cNvSpPr>
            <p:nvPr/>
          </p:nvSpPr>
          <p:spPr bwMode="auto">
            <a:xfrm>
              <a:off x="5545" y="1315"/>
              <a:ext cx="114" cy="143"/>
            </a:xfrm>
            <a:custGeom>
              <a:avLst/>
              <a:gdLst>
                <a:gd name="T0" fmla="*/ 117 w 120"/>
                <a:gd name="T1" fmla="*/ 54 h 150"/>
                <a:gd name="T2" fmla="*/ 108 w 120"/>
                <a:gd name="T3" fmla="*/ 50 h 150"/>
                <a:gd name="T4" fmla="*/ 99 w 120"/>
                <a:gd name="T5" fmla="*/ 54 h 150"/>
                <a:gd name="T6" fmla="*/ 96 w 120"/>
                <a:gd name="T7" fmla="*/ 48 h 150"/>
                <a:gd name="T8" fmla="*/ 87 w 120"/>
                <a:gd name="T9" fmla="*/ 44 h 150"/>
                <a:gd name="T10" fmla="*/ 78 w 120"/>
                <a:gd name="T11" fmla="*/ 48 h 150"/>
                <a:gd name="T12" fmla="*/ 75 w 120"/>
                <a:gd name="T13" fmla="*/ 42 h 150"/>
                <a:gd name="T14" fmla="*/ 66 w 120"/>
                <a:gd name="T15" fmla="*/ 38 h 150"/>
                <a:gd name="T16" fmla="*/ 58 w 120"/>
                <a:gd name="T17" fmla="*/ 41 h 150"/>
                <a:gd name="T18" fmla="*/ 58 w 120"/>
                <a:gd name="T19" fmla="*/ 13 h 150"/>
                <a:gd name="T20" fmla="*/ 54 w 120"/>
                <a:gd name="T21" fmla="*/ 4 h 150"/>
                <a:gd name="T22" fmla="*/ 45 w 120"/>
                <a:gd name="T23" fmla="*/ 0 h 150"/>
                <a:gd name="T24" fmla="*/ 36 w 120"/>
                <a:gd name="T25" fmla="*/ 4 h 150"/>
                <a:gd name="T26" fmla="*/ 33 w 120"/>
                <a:gd name="T27" fmla="*/ 13 h 150"/>
                <a:gd name="T28" fmla="*/ 33 w 120"/>
                <a:gd name="T29" fmla="*/ 84 h 150"/>
                <a:gd name="T30" fmla="*/ 23 w 120"/>
                <a:gd name="T31" fmla="*/ 73 h 150"/>
                <a:gd name="T32" fmla="*/ 15 w 120"/>
                <a:gd name="T33" fmla="*/ 69 h 150"/>
                <a:gd name="T34" fmla="*/ 14 w 120"/>
                <a:gd name="T35" fmla="*/ 69 h 150"/>
                <a:gd name="T36" fmla="*/ 6 w 120"/>
                <a:gd name="T37" fmla="*/ 72 h 150"/>
                <a:gd name="T38" fmla="*/ 5 w 120"/>
                <a:gd name="T39" fmla="*/ 73 h 150"/>
                <a:gd name="T40" fmla="*/ 1 w 120"/>
                <a:gd name="T41" fmla="*/ 81 h 150"/>
                <a:gd name="T42" fmla="*/ 3 w 120"/>
                <a:gd name="T43" fmla="*/ 90 h 150"/>
                <a:gd name="T44" fmla="*/ 37 w 120"/>
                <a:gd name="T45" fmla="*/ 137 h 150"/>
                <a:gd name="T46" fmla="*/ 41 w 120"/>
                <a:gd name="T47" fmla="*/ 146 h 150"/>
                <a:gd name="T48" fmla="*/ 52 w 120"/>
                <a:gd name="T49" fmla="*/ 150 h 150"/>
                <a:gd name="T50" fmla="*/ 95 w 120"/>
                <a:gd name="T51" fmla="*/ 150 h 150"/>
                <a:gd name="T52" fmla="*/ 105 w 120"/>
                <a:gd name="T53" fmla="*/ 146 h 150"/>
                <a:gd name="T54" fmla="*/ 110 w 120"/>
                <a:gd name="T55" fmla="*/ 136 h 150"/>
                <a:gd name="T56" fmla="*/ 118 w 120"/>
                <a:gd name="T57" fmla="*/ 108 h 150"/>
                <a:gd name="T58" fmla="*/ 120 w 120"/>
                <a:gd name="T59" fmla="*/ 101 h 150"/>
                <a:gd name="T60" fmla="*/ 120 w 120"/>
                <a:gd name="T61" fmla="*/ 94 h 150"/>
                <a:gd name="T62" fmla="*/ 120 w 120"/>
                <a:gd name="T63" fmla="*/ 63 h 150"/>
                <a:gd name="T64" fmla="*/ 117 w 120"/>
                <a:gd name="T65" fmla="*/ 5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50">
                  <a:moveTo>
                    <a:pt x="117" y="54"/>
                  </a:moveTo>
                  <a:cubicBezTo>
                    <a:pt x="114" y="52"/>
                    <a:pt x="111" y="50"/>
                    <a:pt x="108" y="50"/>
                  </a:cubicBezTo>
                  <a:cubicBezTo>
                    <a:pt x="104" y="50"/>
                    <a:pt x="101" y="51"/>
                    <a:pt x="99" y="54"/>
                  </a:cubicBezTo>
                  <a:cubicBezTo>
                    <a:pt x="98" y="52"/>
                    <a:pt x="97" y="50"/>
                    <a:pt x="96" y="48"/>
                  </a:cubicBezTo>
                  <a:cubicBezTo>
                    <a:pt x="93" y="46"/>
                    <a:pt x="90" y="44"/>
                    <a:pt x="87" y="44"/>
                  </a:cubicBezTo>
                  <a:cubicBezTo>
                    <a:pt x="83" y="44"/>
                    <a:pt x="80" y="46"/>
                    <a:pt x="78" y="48"/>
                  </a:cubicBezTo>
                  <a:cubicBezTo>
                    <a:pt x="77" y="46"/>
                    <a:pt x="76" y="44"/>
                    <a:pt x="75" y="42"/>
                  </a:cubicBezTo>
                  <a:cubicBezTo>
                    <a:pt x="72" y="40"/>
                    <a:pt x="69" y="38"/>
                    <a:pt x="66" y="38"/>
                  </a:cubicBezTo>
                  <a:cubicBezTo>
                    <a:pt x="63" y="38"/>
                    <a:pt x="60" y="39"/>
                    <a:pt x="58" y="41"/>
                  </a:cubicBezTo>
                  <a:cubicBezTo>
                    <a:pt x="58" y="13"/>
                    <a:pt x="58" y="13"/>
                    <a:pt x="58" y="13"/>
                  </a:cubicBezTo>
                  <a:cubicBezTo>
                    <a:pt x="58" y="9"/>
                    <a:pt x="56" y="6"/>
                    <a:pt x="54" y="4"/>
                  </a:cubicBezTo>
                  <a:cubicBezTo>
                    <a:pt x="52" y="1"/>
                    <a:pt x="49" y="0"/>
                    <a:pt x="45" y="0"/>
                  </a:cubicBezTo>
                  <a:cubicBezTo>
                    <a:pt x="42" y="0"/>
                    <a:pt x="39" y="1"/>
                    <a:pt x="36" y="4"/>
                  </a:cubicBezTo>
                  <a:cubicBezTo>
                    <a:pt x="34" y="6"/>
                    <a:pt x="33" y="9"/>
                    <a:pt x="33" y="13"/>
                  </a:cubicBezTo>
                  <a:cubicBezTo>
                    <a:pt x="33" y="84"/>
                    <a:pt x="33" y="84"/>
                    <a:pt x="33" y="84"/>
                  </a:cubicBezTo>
                  <a:cubicBezTo>
                    <a:pt x="23" y="73"/>
                    <a:pt x="23" y="73"/>
                    <a:pt x="23" y="73"/>
                  </a:cubicBezTo>
                  <a:cubicBezTo>
                    <a:pt x="21" y="71"/>
                    <a:pt x="18" y="70"/>
                    <a:pt x="15" y="69"/>
                  </a:cubicBezTo>
                  <a:cubicBezTo>
                    <a:pt x="14" y="69"/>
                    <a:pt x="14" y="69"/>
                    <a:pt x="14" y="69"/>
                  </a:cubicBezTo>
                  <a:cubicBezTo>
                    <a:pt x="11" y="69"/>
                    <a:pt x="8" y="70"/>
                    <a:pt x="6" y="72"/>
                  </a:cubicBezTo>
                  <a:cubicBezTo>
                    <a:pt x="5" y="73"/>
                    <a:pt x="5" y="73"/>
                    <a:pt x="5" y="73"/>
                  </a:cubicBezTo>
                  <a:cubicBezTo>
                    <a:pt x="3" y="75"/>
                    <a:pt x="1" y="78"/>
                    <a:pt x="1" y="81"/>
                  </a:cubicBezTo>
                  <a:cubicBezTo>
                    <a:pt x="0" y="84"/>
                    <a:pt x="1" y="87"/>
                    <a:pt x="3" y="90"/>
                  </a:cubicBezTo>
                  <a:cubicBezTo>
                    <a:pt x="37" y="137"/>
                    <a:pt x="37" y="137"/>
                    <a:pt x="37" y="137"/>
                  </a:cubicBezTo>
                  <a:cubicBezTo>
                    <a:pt x="37" y="141"/>
                    <a:pt x="39" y="144"/>
                    <a:pt x="41" y="146"/>
                  </a:cubicBezTo>
                  <a:cubicBezTo>
                    <a:pt x="44" y="149"/>
                    <a:pt x="48" y="150"/>
                    <a:pt x="52" y="150"/>
                  </a:cubicBezTo>
                  <a:cubicBezTo>
                    <a:pt x="95" y="150"/>
                    <a:pt x="95" y="150"/>
                    <a:pt x="95" y="150"/>
                  </a:cubicBezTo>
                  <a:cubicBezTo>
                    <a:pt x="99" y="150"/>
                    <a:pt x="103" y="149"/>
                    <a:pt x="105" y="146"/>
                  </a:cubicBezTo>
                  <a:cubicBezTo>
                    <a:pt x="108" y="143"/>
                    <a:pt x="110" y="140"/>
                    <a:pt x="110" y="136"/>
                  </a:cubicBezTo>
                  <a:cubicBezTo>
                    <a:pt x="118" y="108"/>
                    <a:pt x="118" y="108"/>
                    <a:pt x="118" y="108"/>
                  </a:cubicBezTo>
                  <a:cubicBezTo>
                    <a:pt x="119" y="105"/>
                    <a:pt x="119" y="103"/>
                    <a:pt x="120" y="101"/>
                  </a:cubicBezTo>
                  <a:cubicBezTo>
                    <a:pt x="120" y="98"/>
                    <a:pt x="120" y="96"/>
                    <a:pt x="120" y="94"/>
                  </a:cubicBezTo>
                  <a:cubicBezTo>
                    <a:pt x="120" y="63"/>
                    <a:pt x="120" y="63"/>
                    <a:pt x="120" y="63"/>
                  </a:cubicBezTo>
                  <a:cubicBezTo>
                    <a:pt x="120" y="59"/>
                    <a:pt x="119" y="56"/>
                    <a:pt x="11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7"/>
            <p:cNvSpPr>
              <a:spLocks noEditPoints="1"/>
            </p:cNvSpPr>
            <p:nvPr/>
          </p:nvSpPr>
          <p:spPr bwMode="auto">
            <a:xfrm>
              <a:off x="5549" y="1276"/>
              <a:ext cx="78" cy="75"/>
            </a:xfrm>
            <a:custGeom>
              <a:avLst/>
              <a:gdLst>
                <a:gd name="T0" fmla="*/ 0 w 82"/>
                <a:gd name="T1" fmla="*/ 41 h 79"/>
                <a:gd name="T2" fmla="*/ 41 w 82"/>
                <a:gd name="T3" fmla="*/ 0 h 79"/>
                <a:gd name="T4" fmla="*/ 82 w 82"/>
                <a:gd name="T5" fmla="*/ 41 h 79"/>
                <a:gd name="T6" fmla="*/ 62 w 82"/>
                <a:gd name="T7" fmla="*/ 76 h 79"/>
                <a:gd name="T8" fmla="*/ 62 w 82"/>
                <a:gd name="T9" fmla="*/ 76 h 79"/>
                <a:gd name="T10" fmla="*/ 57 w 82"/>
                <a:gd name="T11" fmla="*/ 77 h 79"/>
                <a:gd name="T12" fmla="*/ 57 w 82"/>
                <a:gd name="T13" fmla="*/ 70 h 79"/>
                <a:gd name="T14" fmla="*/ 74 w 82"/>
                <a:gd name="T15" fmla="*/ 41 h 79"/>
                <a:gd name="T16" fmla="*/ 41 w 82"/>
                <a:gd name="T17" fmla="*/ 8 h 79"/>
                <a:gd name="T18" fmla="*/ 8 w 82"/>
                <a:gd name="T19" fmla="*/ 41 h 79"/>
                <a:gd name="T20" fmla="*/ 25 w 82"/>
                <a:gd name="T21" fmla="*/ 70 h 79"/>
                <a:gd name="T22" fmla="*/ 25 w 82"/>
                <a:gd name="T23" fmla="*/ 79 h 79"/>
                <a:gd name="T24" fmla="*/ 0 w 82"/>
                <a:gd name="T25" fmla="*/ 41 h 79"/>
                <a:gd name="T26" fmla="*/ 63 w 82"/>
                <a:gd name="T27" fmla="*/ 41 h 79"/>
                <a:gd name="T28" fmla="*/ 41 w 82"/>
                <a:gd name="T29" fmla="*/ 19 h 79"/>
                <a:gd name="T30" fmla="*/ 19 w 82"/>
                <a:gd name="T31" fmla="*/ 41 h 79"/>
                <a:gd name="T32" fmla="*/ 25 w 82"/>
                <a:gd name="T33" fmla="*/ 56 h 79"/>
                <a:gd name="T34" fmla="*/ 25 w 82"/>
                <a:gd name="T35" fmla="*/ 54 h 79"/>
                <a:gd name="T36" fmla="*/ 27 w 82"/>
                <a:gd name="T37" fmla="*/ 46 h 79"/>
                <a:gd name="T38" fmla="*/ 26 w 82"/>
                <a:gd name="T39" fmla="*/ 41 h 79"/>
                <a:gd name="T40" fmla="*/ 41 w 82"/>
                <a:gd name="T41" fmla="*/ 26 h 79"/>
                <a:gd name="T42" fmla="*/ 56 w 82"/>
                <a:gd name="T43" fmla="*/ 41 h 79"/>
                <a:gd name="T44" fmla="*/ 55 w 82"/>
                <a:gd name="T45" fmla="*/ 46 h 79"/>
                <a:gd name="T46" fmla="*/ 57 w 82"/>
                <a:gd name="T47" fmla="*/ 54 h 79"/>
                <a:gd name="T48" fmla="*/ 57 w 82"/>
                <a:gd name="T49" fmla="*/ 57 h 79"/>
                <a:gd name="T50" fmla="*/ 63 w 82"/>
                <a:gd name="T51"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79">
                  <a:moveTo>
                    <a:pt x="0" y="41"/>
                  </a:moveTo>
                  <a:cubicBezTo>
                    <a:pt x="0" y="18"/>
                    <a:pt x="19" y="0"/>
                    <a:pt x="41" y="0"/>
                  </a:cubicBezTo>
                  <a:cubicBezTo>
                    <a:pt x="64" y="0"/>
                    <a:pt x="82" y="18"/>
                    <a:pt x="82" y="41"/>
                  </a:cubicBezTo>
                  <a:cubicBezTo>
                    <a:pt x="82" y="56"/>
                    <a:pt x="74" y="69"/>
                    <a:pt x="62" y="76"/>
                  </a:cubicBezTo>
                  <a:cubicBezTo>
                    <a:pt x="62" y="76"/>
                    <a:pt x="62" y="76"/>
                    <a:pt x="62" y="76"/>
                  </a:cubicBezTo>
                  <a:cubicBezTo>
                    <a:pt x="60" y="76"/>
                    <a:pt x="59" y="76"/>
                    <a:pt x="57" y="77"/>
                  </a:cubicBezTo>
                  <a:cubicBezTo>
                    <a:pt x="57" y="70"/>
                    <a:pt x="57" y="70"/>
                    <a:pt x="57" y="70"/>
                  </a:cubicBezTo>
                  <a:cubicBezTo>
                    <a:pt x="67" y="64"/>
                    <a:pt x="74" y="54"/>
                    <a:pt x="74" y="41"/>
                  </a:cubicBezTo>
                  <a:cubicBezTo>
                    <a:pt x="74" y="23"/>
                    <a:pt x="60" y="8"/>
                    <a:pt x="41" y="8"/>
                  </a:cubicBezTo>
                  <a:cubicBezTo>
                    <a:pt x="23" y="8"/>
                    <a:pt x="8" y="23"/>
                    <a:pt x="8" y="41"/>
                  </a:cubicBezTo>
                  <a:cubicBezTo>
                    <a:pt x="8" y="54"/>
                    <a:pt x="15" y="64"/>
                    <a:pt x="25" y="70"/>
                  </a:cubicBezTo>
                  <a:cubicBezTo>
                    <a:pt x="25" y="79"/>
                    <a:pt x="25" y="79"/>
                    <a:pt x="25" y="79"/>
                  </a:cubicBezTo>
                  <a:cubicBezTo>
                    <a:pt x="11" y="72"/>
                    <a:pt x="0" y="58"/>
                    <a:pt x="0" y="41"/>
                  </a:cubicBezTo>
                  <a:close/>
                  <a:moveTo>
                    <a:pt x="63" y="41"/>
                  </a:moveTo>
                  <a:cubicBezTo>
                    <a:pt x="63" y="29"/>
                    <a:pt x="53" y="19"/>
                    <a:pt x="41" y="19"/>
                  </a:cubicBezTo>
                  <a:cubicBezTo>
                    <a:pt x="29" y="19"/>
                    <a:pt x="19" y="29"/>
                    <a:pt x="19" y="41"/>
                  </a:cubicBezTo>
                  <a:cubicBezTo>
                    <a:pt x="19" y="47"/>
                    <a:pt x="21" y="52"/>
                    <a:pt x="25" y="56"/>
                  </a:cubicBezTo>
                  <a:cubicBezTo>
                    <a:pt x="25" y="54"/>
                    <a:pt x="25" y="54"/>
                    <a:pt x="25" y="54"/>
                  </a:cubicBezTo>
                  <a:cubicBezTo>
                    <a:pt x="25" y="51"/>
                    <a:pt x="26" y="48"/>
                    <a:pt x="27" y="46"/>
                  </a:cubicBezTo>
                  <a:cubicBezTo>
                    <a:pt x="27" y="44"/>
                    <a:pt x="26" y="43"/>
                    <a:pt x="26" y="41"/>
                  </a:cubicBezTo>
                  <a:cubicBezTo>
                    <a:pt x="26" y="33"/>
                    <a:pt x="33" y="26"/>
                    <a:pt x="41" y="26"/>
                  </a:cubicBezTo>
                  <a:cubicBezTo>
                    <a:pt x="49" y="26"/>
                    <a:pt x="56" y="33"/>
                    <a:pt x="56" y="41"/>
                  </a:cubicBezTo>
                  <a:cubicBezTo>
                    <a:pt x="56" y="43"/>
                    <a:pt x="56" y="44"/>
                    <a:pt x="55" y="46"/>
                  </a:cubicBezTo>
                  <a:cubicBezTo>
                    <a:pt x="56" y="48"/>
                    <a:pt x="57" y="51"/>
                    <a:pt x="57" y="54"/>
                  </a:cubicBezTo>
                  <a:cubicBezTo>
                    <a:pt x="57" y="57"/>
                    <a:pt x="57" y="57"/>
                    <a:pt x="57" y="57"/>
                  </a:cubicBezTo>
                  <a:cubicBezTo>
                    <a:pt x="61" y="53"/>
                    <a:pt x="63" y="47"/>
                    <a:pt x="6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4164634" y="2651643"/>
            <a:ext cx="1490521" cy="118478"/>
            <a:chOff x="4840431" y="2041402"/>
            <a:chExt cx="2505257" cy="199137"/>
          </a:xfrm>
        </p:grpSpPr>
        <p:cxnSp>
          <p:nvCxnSpPr>
            <p:cNvPr id="50" name="直接连接符 4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3" name="组合 52"/>
          <p:cNvGrpSpPr/>
          <p:nvPr/>
        </p:nvGrpSpPr>
        <p:grpSpPr>
          <a:xfrm>
            <a:off x="6482864" y="2651643"/>
            <a:ext cx="1490521" cy="118478"/>
            <a:chOff x="4840431" y="2041402"/>
            <a:chExt cx="2505257" cy="199137"/>
          </a:xfrm>
        </p:grpSpPr>
        <p:cxnSp>
          <p:nvCxnSpPr>
            <p:cNvPr id="54" name="直接连接符 53"/>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7" name="组合 56"/>
          <p:cNvGrpSpPr/>
          <p:nvPr/>
        </p:nvGrpSpPr>
        <p:grpSpPr>
          <a:xfrm>
            <a:off x="6482864" y="4954018"/>
            <a:ext cx="1490521" cy="118478"/>
            <a:chOff x="4840431" y="2041402"/>
            <a:chExt cx="2505257" cy="199137"/>
          </a:xfrm>
        </p:grpSpPr>
        <p:cxnSp>
          <p:nvCxnSpPr>
            <p:cNvPr id="58" name="直接连接符 57"/>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69" name="组合 68"/>
          <p:cNvGrpSpPr/>
          <p:nvPr/>
        </p:nvGrpSpPr>
        <p:grpSpPr>
          <a:xfrm>
            <a:off x="4172682" y="4954018"/>
            <a:ext cx="1490521" cy="118478"/>
            <a:chOff x="4840431" y="2041402"/>
            <a:chExt cx="2505257" cy="199137"/>
          </a:xfrm>
        </p:grpSpPr>
        <p:cxnSp>
          <p:nvCxnSpPr>
            <p:cNvPr id="70" name="直接连接符 6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3" name="矩形 72"/>
          <p:cNvSpPr/>
          <p:nvPr/>
        </p:nvSpPr>
        <p:spPr>
          <a:xfrm>
            <a:off x="389392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4" name="矩形 73"/>
          <p:cNvSpPr/>
          <p:nvPr/>
        </p:nvSpPr>
        <p:spPr>
          <a:xfrm>
            <a:off x="621215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5" name="矩形 74"/>
          <p:cNvSpPr/>
          <p:nvPr/>
        </p:nvSpPr>
        <p:spPr>
          <a:xfrm>
            <a:off x="389392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6" name="矩形 75"/>
          <p:cNvSpPr/>
          <p:nvPr/>
        </p:nvSpPr>
        <p:spPr>
          <a:xfrm>
            <a:off x="621215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2" name="矩形 1">
            <a:extLst>
              <a:ext uri="{FF2B5EF4-FFF2-40B4-BE49-F238E27FC236}">
                <a16:creationId xmlns:a16="http://schemas.microsoft.com/office/drawing/2014/main" id="{D317F20F-D747-41A6-AC3A-F1DC0EB9CB3F}"/>
              </a:ext>
            </a:extLst>
          </p:cNvPr>
          <p:cNvSpPr/>
          <p:nvPr/>
        </p:nvSpPr>
        <p:spPr>
          <a:xfrm>
            <a:off x="3328613" y="1025002"/>
            <a:ext cx="5600636" cy="707886"/>
          </a:xfrm>
          <a:prstGeom prst="rect">
            <a:avLst/>
          </a:prstGeom>
        </p:spPr>
        <p:txBody>
          <a:bodyPr wrap="none">
            <a:spAutoFit/>
          </a:bodyPr>
          <a:lstStyle/>
          <a:p>
            <a:r>
              <a:rPr lang="en-US" altLang="zh-CN" sz="4000" dirty="0"/>
              <a:t>Global </a:t>
            </a:r>
            <a:r>
              <a:rPr lang="en-US" altLang="zh-CN" sz="4000" dirty="0" err="1"/>
              <a:t>Uav</a:t>
            </a:r>
            <a:r>
              <a:rPr lang="en-US" altLang="zh-CN" sz="4000" dirty="0"/>
              <a:t> </a:t>
            </a:r>
            <a:r>
              <a:rPr lang="en-US" altLang="zh-CN" sz="4000" dirty="0" err="1"/>
              <a:t>GroundStation</a:t>
            </a:r>
            <a:endParaRPr lang="zh-CN" altLang="en-US" sz="4000" dirty="0"/>
          </a:p>
        </p:txBody>
      </p:sp>
      <p:pic>
        <p:nvPicPr>
          <p:cNvPr id="65" name="图片 64" descr="intuitive_control">
            <a:extLst>
              <a:ext uri="{FF2B5EF4-FFF2-40B4-BE49-F238E27FC236}">
                <a16:creationId xmlns:a16="http://schemas.microsoft.com/office/drawing/2014/main" id="{FFCDB7D3-D599-4944-A4B1-90ABBBBE1D93}"/>
              </a:ext>
            </a:extLst>
          </p:cNvPr>
          <p:cNvPicPr>
            <a:picLocks noChangeAspect="1"/>
          </p:cNvPicPr>
          <p:nvPr/>
        </p:nvPicPr>
        <p:blipFill>
          <a:blip r:embed="rId3"/>
          <a:stretch>
            <a:fillRect/>
          </a:stretch>
        </p:blipFill>
        <p:spPr>
          <a:xfrm>
            <a:off x="3684316" y="2072235"/>
            <a:ext cx="4483100" cy="3648075"/>
          </a:xfrm>
          <a:prstGeom prst="rect">
            <a:avLst/>
          </a:prstGeom>
        </p:spPr>
      </p:pic>
    </p:spTree>
    <p:extLst>
      <p:ext uri="{BB962C8B-B14F-4D97-AF65-F5344CB8AC3E}">
        <p14:creationId xmlns:p14="http://schemas.microsoft.com/office/powerpoint/2010/main" val="3461995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D4DE4A21-3912-4F85-B1FF-C22B55DE9290}"/>
              </a:ext>
            </a:extLst>
          </p:cNvPr>
          <p:cNvSpPr/>
          <p:nvPr/>
        </p:nvSpPr>
        <p:spPr>
          <a:xfrm>
            <a:off x="1454988" y="1490326"/>
            <a:ext cx="9397041" cy="4154984"/>
          </a:xfrm>
          <a:prstGeom prst="rect">
            <a:avLst/>
          </a:prstGeom>
        </p:spPr>
        <p:txBody>
          <a:bodyPr wrap="square">
            <a:spAutoFit/>
          </a:bodyPr>
          <a:lstStyle/>
          <a:p>
            <a:pPr marL="342900" indent="-342900">
              <a:buFont typeface="Wingdings" panose="05000000000000000000" charset="0"/>
              <a:buChar char="p"/>
            </a:pPr>
            <a:r>
              <a:rPr lang="zh-CN" altLang="en-US" sz="2400" dirty="0"/>
              <a:t>The heart of our Globe UAV system is the ground station "SkyGate" with its intuitive user interface. The live image transmission of the copter camera combined with the current position of the drone on the map provide a maximum of clarity. All flight-relevant data is integrated in the user interface.</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他们的地面站实现了地图现实以及坐标定位，但是这是通过一个</a:t>
            </a:r>
            <a:r>
              <a:rPr lang="en-US" altLang="zh-CN" sz="2400" dirty="0"/>
              <a:t>camera</a:t>
            </a:r>
            <a:r>
              <a:rPr lang="zh-CN" altLang="en-US" sz="2400" dirty="0"/>
              <a:t>传输拍摄的信息制作的可视化，缺乏</a:t>
            </a:r>
            <a:r>
              <a:rPr lang="en-US" altLang="zh-CN" sz="2400" dirty="0"/>
              <a:t>3D</a:t>
            </a:r>
            <a:r>
              <a:rPr lang="zh-CN" altLang="en-US" sz="2400" dirty="0"/>
              <a:t>效果的身临其境感。</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市场上的大多数无人机地面站都类似这种，没有实现实时的</a:t>
            </a:r>
            <a:r>
              <a:rPr lang="en-US" altLang="zh-CN" sz="2400" dirty="0"/>
              <a:t>3D</a:t>
            </a:r>
            <a:r>
              <a:rPr lang="zh-CN" altLang="en-US" sz="2400" dirty="0"/>
              <a:t>功能，而人们的需求已经产生。</a:t>
            </a:r>
          </a:p>
        </p:txBody>
      </p:sp>
    </p:spTree>
    <p:extLst>
      <p:ext uri="{BB962C8B-B14F-4D97-AF65-F5344CB8AC3E}">
        <p14:creationId xmlns:p14="http://schemas.microsoft.com/office/powerpoint/2010/main" val="2869396430"/>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0">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7666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TotalTime>
  <Words>934</Words>
  <Application>Microsoft Office PowerPoint</Application>
  <PresentationFormat>宽屏</PresentationFormat>
  <Paragraphs>133</Paragraphs>
  <Slides>22</Slides>
  <Notes>13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Microsoft YaHei</vt:lpstr>
      <vt:lpstr>Microsoft YaHei</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guanqi zhu</cp:lastModifiedBy>
  <cp:revision>75</cp:revision>
  <dcterms:created xsi:type="dcterms:W3CDTF">2015-08-18T02:51:41Z</dcterms:created>
  <dcterms:modified xsi:type="dcterms:W3CDTF">2018-04-26T09:24:21Z</dcterms:modified>
  <cp:category/>
</cp:coreProperties>
</file>